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handoutMasterIdLst>
    <p:handoutMasterId r:id="rId52"/>
  </p:handoutMasterIdLst>
  <p:sldIdLst>
    <p:sldId id="256" r:id="rId2"/>
    <p:sldId id="257" r:id="rId3"/>
    <p:sldId id="328" r:id="rId4"/>
    <p:sldId id="371" r:id="rId5"/>
    <p:sldId id="259" r:id="rId6"/>
    <p:sldId id="327" r:id="rId7"/>
    <p:sldId id="330" r:id="rId8"/>
    <p:sldId id="331" r:id="rId9"/>
    <p:sldId id="332" r:id="rId10"/>
    <p:sldId id="333" r:id="rId11"/>
    <p:sldId id="372" r:id="rId12"/>
    <p:sldId id="323" r:id="rId13"/>
    <p:sldId id="324" r:id="rId14"/>
    <p:sldId id="334" r:id="rId15"/>
    <p:sldId id="326" r:id="rId16"/>
    <p:sldId id="300" r:id="rId17"/>
    <p:sldId id="280" r:id="rId18"/>
    <p:sldId id="317" r:id="rId19"/>
    <p:sldId id="272" r:id="rId20"/>
    <p:sldId id="349" r:id="rId21"/>
    <p:sldId id="350" r:id="rId22"/>
    <p:sldId id="357" r:id="rId23"/>
    <p:sldId id="359" r:id="rId24"/>
    <p:sldId id="360" r:id="rId25"/>
    <p:sldId id="358" r:id="rId26"/>
    <p:sldId id="361" r:id="rId27"/>
    <p:sldId id="362" r:id="rId28"/>
    <p:sldId id="356" r:id="rId29"/>
    <p:sldId id="351" r:id="rId30"/>
    <p:sldId id="352" r:id="rId31"/>
    <p:sldId id="353" r:id="rId32"/>
    <p:sldId id="354" r:id="rId33"/>
    <p:sldId id="355" r:id="rId34"/>
    <p:sldId id="298" r:id="rId35"/>
    <p:sldId id="363" r:id="rId36"/>
    <p:sldId id="365" r:id="rId37"/>
    <p:sldId id="368" r:id="rId38"/>
    <p:sldId id="369" r:id="rId39"/>
    <p:sldId id="284" r:id="rId40"/>
    <p:sldId id="367" r:id="rId41"/>
    <p:sldId id="286" r:id="rId42"/>
    <p:sldId id="370" r:id="rId43"/>
    <p:sldId id="279" r:id="rId44"/>
    <p:sldId id="340" r:id="rId45"/>
    <p:sldId id="299" r:id="rId46"/>
    <p:sldId id="287" r:id="rId47"/>
    <p:sldId id="343" r:id="rId48"/>
    <p:sldId id="345" r:id="rId49"/>
    <p:sldId id="344"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880"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9" tIns="46577" rIns="93149" bIns="46577" rtlCol="0"/>
          <a:lstStyle>
            <a:lvl1pPr algn="l">
              <a:defRPr sz="1200"/>
            </a:lvl1pPr>
          </a:lstStyle>
          <a:p>
            <a:endParaRPr lang="en-US"/>
          </a:p>
        </p:txBody>
      </p:sp>
      <p:sp>
        <p:nvSpPr>
          <p:cNvPr id="3" name="Date Placeholder 2"/>
          <p:cNvSpPr>
            <a:spLocks noGrp="1"/>
          </p:cNvSpPr>
          <p:nvPr>
            <p:ph type="dt" sz="quarter" idx="1"/>
          </p:nvPr>
        </p:nvSpPr>
        <p:spPr>
          <a:xfrm>
            <a:off x="3970940" y="0"/>
            <a:ext cx="3037840" cy="464820"/>
          </a:xfrm>
          <a:prstGeom prst="rect">
            <a:avLst/>
          </a:prstGeom>
        </p:spPr>
        <p:txBody>
          <a:bodyPr vert="horz" lIns="93149" tIns="46577" rIns="93149" bIns="46577" rtlCol="0"/>
          <a:lstStyle>
            <a:lvl1pPr algn="r">
              <a:defRPr sz="1200"/>
            </a:lvl1pPr>
          </a:lstStyle>
          <a:p>
            <a:fld id="{C8486476-0E46-403B-A44F-88DC0F9BB8C5}" type="datetimeFigureOut">
              <a:rPr lang="en-US" smtClean="0"/>
              <a:t>9/3/2019</a:t>
            </a:fld>
            <a:endParaRPr lang="en-US"/>
          </a:p>
        </p:txBody>
      </p:sp>
      <p:sp>
        <p:nvSpPr>
          <p:cNvPr id="4" name="Footer Placeholder 3"/>
          <p:cNvSpPr>
            <a:spLocks noGrp="1"/>
          </p:cNvSpPr>
          <p:nvPr>
            <p:ph type="ftr" sz="quarter" idx="2"/>
          </p:nvPr>
        </p:nvSpPr>
        <p:spPr>
          <a:xfrm>
            <a:off x="0" y="8829968"/>
            <a:ext cx="3037840" cy="464820"/>
          </a:xfrm>
          <a:prstGeom prst="rect">
            <a:avLst/>
          </a:prstGeom>
        </p:spPr>
        <p:txBody>
          <a:bodyPr vert="horz" lIns="93149" tIns="46577" rIns="93149" bIns="46577"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68"/>
            <a:ext cx="3037840" cy="464820"/>
          </a:xfrm>
          <a:prstGeom prst="rect">
            <a:avLst/>
          </a:prstGeom>
        </p:spPr>
        <p:txBody>
          <a:bodyPr vert="horz" lIns="93149" tIns="46577" rIns="93149" bIns="46577" rtlCol="0" anchor="b"/>
          <a:lstStyle>
            <a:lvl1pPr algn="r">
              <a:defRPr sz="1200"/>
            </a:lvl1pPr>
          </a:lstStyle>
          <a:p>
            <a:fld id="{60E21C30-F8D3-4DF1-99BD-E0E9CC977D93}" type="slidenum">
              <a:rPr lang="en-US" smtClean="0"/>
              <a:t>‹#›</a:t>
            </a:fld>
            <a:endParaRPr lang="en-US"/>
          </a:p>
        </p:txBody>
      </p:sp>
    </p:spTree>
    <p:extLst>
      <p:ext uri="{BB962C8B-B14F-4D97-AF65-F5344CB8AC3E}">
        <p14:creationId xmlns:p14="http://schemas.microsoft.com/office/powerpoint/2010/main" val="282685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318" cy="466836"/>
          </a:xfrm>
          <a:prstGeom prst="rect">
            <a:avLst/>
          </a:prstGeom>
        </p:spPr>
        <p:txBody>
          <a:bodyPr vert="horz" lIns="92062" tIns="46031" rIns="92062" bIns="46031" rtlCol="0"/>
          <a:lstStyle>
            <a:lvl1pPr algn="l">
              <a:defRPr sz="1200"/>
            </a:lvl1pPr>
          </a:lstStyle>
          <a:p>
            <a:endParaRPr lang="en-US"/>
          </a:p>
        </p:txBody>
      </p:sp>
      <p:sp>
        <p:nvSpPr>
          <p:cNvPr id="3" name="Date Placeholder 2"/>
          <p:cNvSpPr>
            <a:spLocks noGrp="1"/>
          </p:cNvSpPr>
          <p:nvPr>
            <p:ph type="dt" idx="1"/>
          </p:nvPr>
        </p:nvSpPr>
        <p:spPr>
          <a:xfrm>
            <a:off x="3970673" y="0"/>
            <a:ext cx="3038522" cy="466836"/>
          </a:xfrm>
          <a:prstGeom prst="rect">
            <a:avLst/>
          </a:prstGeom>
        </p:spPr>
        <p:txBody>
          <a:bodyPr vert="horz" lIns="92062" tIns="46031" rIns="92062" bIns="46031" rtlCol="0"/>
          <a:lstStyle>
            <a:lvl1pPr algn="r">
              <a:defRPr sz="1200"/>
            </a:lvl1pPr>
          </a:lstStyle>
          <a:p>
            <a:fld id="{221D08AA-463A-4115-A787-87242B4DB74C}" type="datetimeFigureOut">
              <a:rPr lang="en-US" smtClean="0"/>
              <a:t>9/3/2019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2062" tIns="46031" rIns="92062" bIns="46031" rtlCol="0" anchor="ctr"/>
          <a:lstStyle/>
          <a:p>
            <a:endParaRPr lang="en-US"/>
          </a:p>
        </p:txBody>
      </p:sp>
      <p:sp>
        <p:nvSpPr>
          <p:cNvPr id="5" name="Notes Placeholder 4"/>
          <p:cNvSpPr>
            <a:spLocks noGrp="1"/>
          </p:cNvSpPr>
          <p:nvPr>
            <p:ph type="body" sz="quarter" idx="3"/>
          </p:nvPr>
        </p:nvSpPr>
        <p:spPr>
          <a:xfrm>
            <a:off x="700921" y="4473136"/>
            <a:ext cx="5608561" cy="3660418"/>
          </a:xfrm>
          <a:prstGeom prst="rect">
            <a:avLst/>
          </a:prstGeom>
        </p:spPr>
        <p:txBody>
          <a:bodyPr vert="horz" lIns="92062" tIns="46031" rIns="92062" bIns="460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564"/>
            <a:ext cx="3037318" cy="466836"/>
          </a:xfrm>
          <a:prstGeom prst="rect">
            <a:avLst/>
          </a:prstGeom>
        </p:spPr>
        <p:txBody>
          <a:bodyPr vert="horz" lIns="92062" tIns="46031" rIns="92062" bIns="46031" rtlCol="0" anchor="b"/>
          <a:lstStyle>
            <a:lvl1pPr algn="l">
              <a:defRPr sz="1200"/>
            </a:lvl1pPr>
          </a:lstStyle>
          <a:p>
            <a:endParaRPr lang="en-US"/>
          </a:p>
        </p:txBody>
      </p:sp>
      <p:sp>
        <p:nvSpPr>
          <p:cNvPr id="7" name="Slide Number Placeholder 6"/>
          <p:cNvSpPr>
            <a:spLocks noGrp="1"/>
          </p:cNvSpPr>
          <p:nvPr>
            <p:ph type="sldNum" sz="quarter" idx="5"/>
          </p:nvPr>
        </p:nvSpPr>
        <p:spPr>
          <a:xfrm>
            <a:off x="3970673" y="8829564"/>
            <a:ext cx="3038522" cy="466836"/>
          </a:xfrm>
          <a:prstGeom prst="rect">
            <a:avLst/>
          </a:prstGeom>
        </p:spPr>
        <p:txBody>
          <a:bodyPr vert="horz" lIns="92062" tIns="46031" rIns="92062" bIns="46031" rtlCol="0" anchor="b"/>
          <a:lstStyle>
            <a:lvl1pPr algn="r">
              <a:defRPr sz="1200"/>
            </a:lvl1pPr>
          </a:lstStyle>
          <a:p>
            <a:fld id="{2A63D050-C24C-4536-ABE0-49CD36606650}" type="slidenum">
              <a:rPr lang="en-US" smtClean="0"/>
              <a:t>‹#›</a:t>
            </a:fld>
            <a:endParaRPr lang="en-US"/>
          </a:p>
        </p:txBody>
      </p:sp>
    </p:spTree>
    <p:extLst>
      <p:ext uri="{BB962C8B-B14F-4D97-AF65-F5344CB8AC3E}">
        <p14:creationId xmlns:p14="http://schemas.microsoft.com/office/powerpoint/2010/main" val="239008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1</a:t>
            </a:fld>
            <a:endParaRPr lang="en-US"/>
          </a:p>
        </p:txBody>
      </p:sp>
    </p:spTree>
    <p:extLst>
      <p:ext uri="{BB962C8B-B14F-4D97-AF65-F5344CB8AC3E}">
        <p14:creationId xmlns:p14="http://schemas.microsoft.com/office/powerpoint/2010/main" val="3050665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7B1531C-78E3-4357-A7EC-703B36CBB7E2}"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Tree>
    <p:extLst>
      <p:ext uri="{BB962C8B-B14F-4D97-AF65-F5344CB8AC3E}">
        <p14:creationId xmlns:p14="http://schemas.microsoft.com/office/powerpoint/2010/main" val="301827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16</a:t>
            </a:fld>
            <a:endParaRPr lang="en-US"/>
          </a:p>
        </p:txBody>
      </p:sp>
    </p:spTree>
    <p:extLst>
      <p:ext uri="{BB962C8B-B14F-4D97-AF65-F5344CB8AC3E}">
        <p14:creationId xmlns:p14="http://schemas.microsoft.com/office/powerpoint/2010/main" val="64549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17</a:t>
            </a:fld>
            <a:endParaRPr lang="en-US"/>
          </a:p>
        </p:txBody>
      </p:sp>
    </p:spTree>
    <p:extLst>
      <p:ext uri="{BB962C8B-B14F-4D97-AF65-F5344CB8AC3E}">
        <p14:creationId xmlns:p14="http://schemas.microsoft.com/office/powerpoint/2010/main" val="3809482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At the center of the circle you will find the ATL (approaches to learning) skills; they are soft skills that have to be explicitly taught to students.  Our campus will be utilizing the AVID &amp; Money Matters courses to teach these skills to our kids.</a:t>
            </a:r>
          </a:p>
          <a:p>
            <a:pPr rtl="0"/>
            <a:r>
              <a:rPr lang="en-US" dirty="0"/>
              <a:t>Now looking from inside out, your will see the criterion/objectives (two words used interchangeably) that student will be graded on.  </a:t>
            </a:r>
          </a:p>
          <a:p>
            <a:pPr rtl="0"/>
            <a:r>
              <a:rPr lang="en-US" b="1" i="1" dirty="0"/>
              <a:t>Objective/Criteria (these line up with the Aims of the project)</a:t>
            </a:r>
            <a:endParaRPr lang="en-US" dirty="0"/>
          </a:p>
          <a:p>
            <a:pPr rtl="0"/>
            <a:r>
              <a:rPr lang="en-US" i="1" dirty="0"/>
              <a:t>Objective A: Investigative </a:t>
            </a:r>
            <a:r>
              <a:rPr lang="en-US" dirty="0"/>
              <a:t> </a:t>
            </a:r>
          </a:p>
          <a:p>
            <a:pPr rtl="0"/>
            <a:r>
              <a:rPr lang="en-US" i="1" dirty="0"/>
              <a:t>Objective B: Planning</a:t>
            </a:r>
            <a:endParaRPr lang="en-US" dirty="0"/>
          </a:p>
          <a:p>
            <a:pPr rtl="0"/>
            <a:r>
              <a:rPr lang="en-US" i="1" dirty="0"/>
              <a:t>Objective C: Taking Action</a:t>
            </a:r>
            <a:endParaRPr lang="en-US" dirty="0"/>
          </a:p>
          <a:p>
            <a:pPr rtl="0"/>
            <a:r>
              <a:rPr lang="en-US" i="1" dirty="0"/>
              <a:t>Objective D: Reflecting</a:t>
            </a:r>
            <a:endParaRPr lang="en-US" dirty="0"/>
          </a:p>
          <a:p>
            <a:pPr rtl="0"/>
            <a:r>
              <a:rPr lang="en-US" i="1" dirty="0"/>
              <a:t>Along the outer edge you will find the “strands” that go under each objective. </a:t>
            </a:r>
            <a:r>
              <a:rPr lang="en-US" b="1" i="1" dirty="0"/>
              <a:t>Strands line up with drive &amp; motivation for students to complete the personal project.</a:t>
            </a:r>
            <a:endParaRPr lang="en-US" dirty="0"/>
          </a:p>
          <a:p>
            <a:pPr rtl="0"/>
            <a:r>
              <a:rPr lang="en-US" b="1" i="1" dirty="0"/>
              <a:t>Again they will be explicitly taught to the students with Coach Montalvo, Coach Beresford and Coach Sandoval who teacher AVID &amp; Money Matters.</a:t>
            </a:r>
            <a:endParaRPr lang="en-US" dirty="0"/>
          </a:p>
          <a:p>
            <a:br>
              <a:rPr lang="en-US" dirty="0"/>
            </a:br>
            <a:endParaRPr lang="en-US" dirty="0"/>
          </a:p>
        </p:txBody>
      </p:sp>
      <p:sp>
        <p:nvSpPr>
          <p:cNvPr id="4" name="Slide Number Placeholder 3"/>
          <p:cNvSpPr>
            <a:spLocks noGrp="1"/>
          </p:cNvSpPr>
          <p:nvPr>
            <p:ph type="sldNum" sz="quarter" idx="10"/>
          </p:nvPr>
        </p:nvSpPr>
        <p:spPr/>
        <p:txBody>
          <a:bodyPr/>
          <a:lstStyle/>
          <a:p>
            <a:fld id="{2A63D050-C24C-4536-ABE0-49CD36606650}" type="slidenum">
              <a:rPr lang="en-US" smtClean="0"/>
              <a:t>18</a:t>
            </a:fld>
            <a:endParaRPr lang="en-US"/>
          </a:p>
        </p:txBody>
      </p:sp>
    </p:spTree>
    <p:extLst>
      <p:ext uri="{BB962C8B-B14F-4D97-AF65-F5344CB8AC3E}">
        <p14:creationId xmlns:p14="http://schemas.microsoft.com/office/powerpoint/2010/main" val="4114638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19</a:t>
            </a:fld>
            <a:endParaRPr lang="en-US"/>
          </a:p>
        </p:txBody>
      </p:sp>
    </p:spTree>
    <p:extLst>
      <p:ext uri="{BB962C8B-B14F-4D97-AF65-F5344CB8AC3E}">
        <p14:creationId xmlns:p14="http://schemas.microsoft.com/office/powerpoint/2010/main" val="15586378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Students complete three elements: 1. product or outcome—evidence of tangible or intangible results: what the student was aiming to achieve or create 2. process journal-- ideas, criteria, developments, challenges, plans, research, possible solutions and progress reports 3. report—an account of the project and its impact, which includes a bibliography and evidence from the process journal that documents students’ development and achievements. Supervisors ensure that each personal project is complete.</a:t>
            </a:r>
          </a:p>
        </p:txBody>
      </p:sp>
      <p:sp>
        <p:nvSpPr>
          <p:cNvPr id="4" name="Slide Number Placeholder 3"/>
          <p:cNvSpPr>
            <a:spLocks noGrp="1"/>
          </p:cNvSpPr>
          <p:nvPr>
            <p:ph type="sldNum" sz="quarter" idx="10"/>
          </p:nvPr>
        </p:nvSpPr>
        <p:spPr/>
        <p:txBody>
          <a:bodyPr/>
          <a:lstStyle/>
          <a:p>
            <a:fld id="{2A63D050-C24C-4536-ABE0-49CD36606650}" type="slidenum">
              <a:rPr lang="en-US" smtClean="0"/>
              <a:t>20</a:t>
            </a:fld>
            <a:endParaRPr lang="en-US"/>
          </a:p>
        </p:txBody>
      </p:sp>
    </p:spTree>
    <p:extLst>
      <p:ext uri="{BB962C8B-B14F-4D97-AF65-F5344CB8AC3E}">
        <p14:creationId xmlns:p14="http://schemas.microsoft.com/office/powerpoint/2010/main" val="1977188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22</a:t>
            </a:fld>
            <a:endParaRPr lang="en-US"/>
          </a:p>
        </p:txBody>
      </p:sp>
    </p:spTree>
    <p:extLst>
      <p:ext uri="{BB962C8B-B14F-4D97-AF65-F5344CB8AC3E}">
        <p14:creationId xmlns:p14="http://schemas.microsoft.com/office/powerpoint/2010/main" val="420665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23</a:t>
            </a:fld>
            <a:endParaRPr lang="en-US"/>
          </a:p>
        </p:txBody>
      </p:sp>
    </p:spTree>
    <p:extLst>
      <p:ext uri="{BB962C8B-B14F-4D97-AF65-F5344CB8AC3E}">
        <p14:creationId xmlns:p14="http://schemas.microsoft.com/office/powerpoint/2010/main" val="4128493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25</a:t>
            </a:fld>
            <a:endParaRPr lang="en-US"/>
          </a:p>
        </p:txBody>
      </p:sp>
    </p:spTree>
    <p:extLst>
      <p:ext uri="{BB962C8B-B14F-4D97-AF65-F5344CB8AC3E}">
        <p14:creationId xmlns:p14="http://schemas.microsoft.com/office/powerpoint/2010/main" val="385189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28</a:t>
            </a:fld>
            <a:endParaRPr lang="en-US"/>
          </a:p>
        </p:txBody>
      </p:sp>
    </p:spTree>
    <p:extLst>
      <p:ext uri="{BB962C8B-B14F-4D97-AF65-F5344CB8AC3E}">
        <p14:creationId xmlns:p14="http://schemas.microsoft.com/office/powerpoint/2010/main" val="2217198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a:t>
            </a:fld>
            <a:endParaRPr lang="en-US"/>
          </a:p>
        </p:txBody>
      </p:sp>
    </p:spTree>
    <p:extLst>
      <p:ext uri="{BB962C8B-B14F-4D97-AF65-F5344CB8AC3E}">
        <p14:creationId xmlns:p14="http://schemas.microsoft.com/office/powerpoint/2010/main" val="15817305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29</a:t>
            </a:fld>
            <a:endParaRPr lang="en-US"/>
          </a:p>
        </p:txBody>
      </p:sp>
    </p:spTree>
    <p:extLst>
      <p:ext uri="{BB962C8B-B14F-4D97-AF65-F5344CB8AC3E}">
        <p14:creationId xmlns:p14="http://schemas.microsoft.com/office/powerpoint/2010/main" val="421575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30</a:t>
            </a:fld>
            <a:endParaRPr lang="en-US"/>
          </a:p>
        </p:txBody>
      </p:sp>
    </p:spTree>
    <p:extLst>
      <p:ext uri="{BB962C8B-B14F-4D97-AF65-F5344CB8AC3E}">
        <p14:creationId xmlns:p14="http://schemas.microsoft.com/office/powerpoint/2010/main" val="350646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31</a:t>
            </a:fld>
            <a:endParaRPr lang="en-US"/>
          </a:p>
        </p:txBody>
      </p:sp>
    </p:spTree>
    <p:extLst>
      <p:ext uri="{BB962C8B-B14F-4D97-AF65-F5344CB8AC3E}">
        <p14:creationId xmlns:p14="http://schemas.microsoft.com/office/powerpoint/2010/main" val="1751420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32</a:t>
            </a:fld>
            <a:endParaRPr lang="en-US"/>
          </a:p>
        </p:txBody>
      </p:sp>
    </p:spTree>
    <p:extLst>
      <p:ext uri="{BB962C8B-B14F-4D97-AF65-F5344CB8AC3E}">
        <p14:creationId xmlns:p14="http://schemas.microsoft.com/office/powerpoint/2010/main" val="1614809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33</a:t>
            </a:fld>
            <a:endParaRPr lang="en-US"/>
          </a:p>
        </p:txBody>
      </p:sp>
    </p:spTree>
    <p:extLst>
      <p:ext uri="{BB962C8B-B14F-4D97-AF65-F5344CB8AC3E}">
        <p14:creationId xmlns:p14="http://schemas.microsoft.com/office/powerpoint/2010/main" val="1915166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34</a:t>
            </a:fld>
            <a:endParaRPr lang="en-US"/>
          </a:p>
        </p:txBody>
      </p:sp>
    </p:spTree>
    <p:extLst>
      <p:ext uri="{BB962C8B-B14F-4D97-AF65-F5344CB8AC3E}">
        <p14:creationId xmlns:p14="http://schemas.microsoft.com/office/powerpoint/2010/main" val="41111279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35</a:t>
            </a:fld>
            <a:endParaRPr lang="en-US"/>
          </a:p>
        </p:txBody>
      </p:sp>
    </p:spTree>
    <p:extLst>
      <p:ext uri="{BB962C8B-B14F-4D97-AF65-F5344CB8AC3E}">
        <p14:creationId xmlns:p14="http://schemas.microsoft.com/office/powerpoint/2010/main" val="133574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36</a:t>
            </a:fld>
            <a:endParaRPr lang="en-US"/>
          </a:p>
        </p:txBody>
      </p:sp>
    </p:spTree>
    <p:extLst>
      <p:ext uri="{BB962C8B-B14F-4D97-AF65-F5344CB8AC3E}">
        <p14:creationId xmlns:p14="http://schemas.microsoft.com/office/powerpoint/2010/main" val="329271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37</a:t>
            </a:fld>
            <a:endParaRPr lang="en-US"/>
          </a:p>
        </p:txBody>
      </p:sp>
    </p:spTree>
    <p:extLst>
      <p:ext uri="{BB962C8B-B14F-4D97-AF65-F5344CB8AC3E}">
        <p14:creationId xmlns:p14="http://schemas.microsoft.com/office/powerpoint/2010/main" val="3816332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DCF177-946A-40D4-B559-8F2E3AC1440D}" type="slidenum">
              <a:rPr lang="en-GB" smtClean="0"/>
              <a:t>38</a:t>
            </a:fld>
            <a:endParaRPr lang="en-GB"/>
          </a:p>
        </p:txBody>
      </p:sp>
    </p:spTree>
    <p:extLst>
      <p:ext uri="{BB962C8B-B14F-4D97-AF65-F5344CB8AC3E}">
        <p14:creationId xmlns:p14="http://schemas.microsoft.com/office/powerpoint/2010/main" val="1737349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a:t>
            </a:fld>
            <a:endParaRPr lang="en-US"/>
          </a:p>
        </p:txBody>
      </p:sp>
    </p:spTree>
    <p:extLst>
      <p:ext uri="{BB962C8B-B14F-4D97-AF65-F5344CB8AC3E}">
        <p14:creationId xmlns:p14="http://schemas.microsoft.com/office/powerpoint/2010/main" val="3223641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39</a:t>
            </a:fld>
            <a:endParaRPr lang="en-US"/>
          </a:p>
        </p:txBody>
      </p:sp>
    </p:spTree>
    <p:extLst>
      <p:ext uri="{BB962C8B-B14F-4D97-AF65-F5344CB8AC3E}">
        <p14:creationId xmlns:p14="http://schemas.microsoft.com/office/powerpoint/2010/main" val="22801861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40</a:t>
            </a:fld>
            <a:endParaRPr lang="en-US"/>
          </a:p>
        </p:txBody>
      </p:sp>
    </p:spTree>
    <p:extLst>
      <p:ext uri="{BB962C8B-B14F-4D97-AF65-F5344CB8AC3E}">
        <p14:creationId xmlns:p14="http://schemas.microsoft.com/office/powerpoint/2010/main" val="1657070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41</a:t>
            </a:fld>
            <a:endParaRPr lang="en-US"/>
          </a:p>
        </p:txBody>
      </p:sp>
    </p:spTree>
    <p:extLst>
      <p:ext uri="{BB962C8B-B14F-4D97-AF65-F5344CB8AC3E}">
        <p14:creationId xmlns:p14="http://schemas.microsoft.com/office/powerpoint/2010/main" val="277795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43</a:t>
            </a:fld>
            <a:endParaRPr lang="en-US"/>
          </a:p>
        </p:txBody>
      </p:sp>
    </p:spTree>
    <p:extLst>
      <p:ext uri="{BB962C8B-B14F-4D97-AF65-F5344CB8AC3E}">
        <p14:creationId xmlns:p14="http://schemas.microsoft.com/office/powerpoint/2010/main" val="840600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45</a:t>
            </a:fld>
            <a:endParaRPr lang="en-US"/>
          </a:p>
        </p:txBody>
      </p:sp>
    </p:spTree>
    <p:extLst>
      <p:ext uri="{BB962C8B-B14F-4D97-AF65-F5344CB8AC3E}">
        <p14:creationId xmlns:p14="http://schemas.microsoft.com/office/powerpoint/2010/main" val="609143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46</a:t>
            </a:fld>
            <a:endParaRPr lang="en-US"/>
          </a:p>
        </p:txBody>
      </p:sp>
    </p:spTree>
    <p:extLst>
      <p:ext uri="{BB962C8B-B14F-4D97-AF65-F5344CB8AC3E}">
        <p14:creationId xmlns:p14="http://schemas.microsoft.com/office/powerpoint/2010/main" val="23973492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5BEA445-F847-46DD-A2FE-E0DD69E5F91A}" type="slidenum">
              <a:rPr lang="en-US" altLang="en-US">
                <a:latin typeface="Calibri" panose="020F0502020204030204" pitchFamily="34" charset="0"/>
              </a:rPr>
              <a:pPr eaLnBrk="1" hangingPunct="1"/>
              <a:t>49</a:t>
            </a:fld>
            <a:endParaRPr lang="en-US" altLang="en-US">
              <a:latin typeface="Calibri" panose="020F0502020204030204" pitchFamily="34" charset="0"/>
            </a:endParaRPr>
          </a:p>
        </p:txBody>
      </p:sp>
    </p:spTree>
    <p:extLst>
      <p:ext uri="{BB962C8B-B14F-4D97-AF65-F5344CB8AC3E}">
        <p14:creationId xmlns:p14="http://schemas.microsoft.com/office/powerpoint/2010/main" val="844528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https://youtu.be/Etk7T_sKbhY</a:t>
            </a:r>
          </a:p>
        </p:txBody>
      </p:sp>
      <p:sp>
        <p:nvSpPr>
          <p:cNvPr id="4" name="Slide Number Placeholder 3"/>
          <p:cNvSpPr>
            <a:spLocks noGrp="1"/>
          </p:cNvSpPr>
          <p:nvPr>
            <p:ph type="sldNum" sz="quarter" idx="5"/>
          </p:nvPr>
        </p:nvSpPr>
        <p:spPr/>
        <p:txBody>
          <a:bodyPr/>
          <a:lstStyle/>
          <a:p>
            <a:fld id="{2A63D050-C24C-4536-ABE0-49CD36606650}" type="slidenum">
              <a:rPr lang="en-US" smtClean="0"/>
              <a:t>4</a:t>
            </a:fld>
            <a:endParaRPr lang="en-US"/>
          </a:p>
        </p:txBody>
      </p:sp>
    </p:spTree>
    <p:extLst>
      <p:ext uri="{BB962C8B-B14F-4D97-AF65-F5344CB8AC3E}">
        <p14:creationId xmlns:p14="http://schemas.microsoft.com/office/powerpoint/2010/main" val="36088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5</a:t>
            </a:fld>
            <a:endParaRPr lang="en-US"/>
          </a:p>
        </p:txBody>
      </p:sp>
    </p:spTree>
    <p:extLst>
      <p:ext uri="{BB962C8B-B14F-4D97-AF65-F5344CB8AC3E}">
        <p14:creationId xmlns:p14="http://schemas.microsoft.com/office/powerpoint/2010/main" val="416521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0CF19F-2D4A-47BF-A6BE-5BF2BBC5A51A}" type="slidenum">
              <a:rPr lang="en-US" altLang="en-US">
                <a:latin typeface="Calibri" panose="020F0502020204030204" pitchFamily="34" charset="0"/>
              </a:rPr>
              <a:pPr eaLnBrk="1" hangingPunct="1"/>
              <a:t>6</a:t>
            </a:fld>
            <a:endParaRPr lang="en-US" altLang="en-US">
              <a:latin typeface="Calibri" panose="020F0502020204030204" pitchFamily="34" charset="0"/>
            </a:endParaRPr>
          </a:p>
        </p:txBody>
      </p:sp>
    </p:spTree>
    <p:extLst>
      <p:ext uri="{BB962C8B-B14F-4D97-AF65-F5344CB8AC3E}">
        <p14:creationId xmlns:p14="http://schemas.microsoft.com/office/powerpoint/2010/main" val="2906546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https://youtu.be/DCp6lZvoaok</a:t>
            </a:r>
          </a:p>
        </p:txBody>
      </p:sp>
      <p:sp>
        <p:nvSpPr>
          <p:cNvPr id="4" name="Slide Number Placeholder 3"/>
          <p:cNvSpPr>
            <a:spLocks noGrp="1"/>
          </p:cNvSpPr>
          <p:nvPr>
            <p:ph type="sldNum" sz="quarter" idx="5"/>
          </p:nvPr>
        </p:nvSpPr>
        <p:spPr/>
        <p:txBody>
          <a:bodyPr/>
          <a:lstStyle/>
          <a:p>
            <a:fld id="{2A63D050-C24C-4536-ABE0-49CD36606650}" type="slidenum">
              <a:rPr lang="en-US" smtClean="0"/>
              <a:t>11</a:t>
            </a:fld>
            <a:endParaRPr lang="en-US"/>
          </a:p>
        </p:txBody>
      </p:sp>
    </p:spTree>
    <p:extLst>
      <p:ext uri="{BB962C8B-B14F-4D97-AF65-F5344CB8AC3E}">
        <p14:creationId xmlns:p14="http://schemas.microsoft.com/office/powerpoint/2010/main" val="1325197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MYP??  Just a framework in which we build with best teaching practices</a:t>
            </a:r>
          </a:p>
          <a:p>
            <a:r>
              <a:rPr lang="en-US" dirty="0"/>
              <a:t>Things to get authorized are indicated in our standards.  </a:t>
            </a:r>
          </a:p>
          <a:p>
            <a:r>
              <a:rPr lang="en-US" dirty="0"/>
              <a:t>There are 3 Main category Standards with multiple strands, A,B, and </a:t>
            </a:r>
            <a:r>
              <a:rPr lang="en-US"/>
              <a:t>C totaling 7 </a:t>
            </a:r>
            <a:endParaRPr lang="en-US" dirty="0"/>
          </a:p>
          <a:p>
            <a:r>
              <a:rPr lang="en-US" dirty="0"/>
              <a:t>A= Philosophy</a:t>
            </a:r>
          </a:p>
          <a:p>
            <a:r>
              <a:rPr lang="en-US" dirty="0"/>
              <a:t>B= Leadership &amp; Structure</a:t>
            </a:r>
          </a:p>
          <a:p>
            <a:r>
              <a:rPr lang="en-US" dirty="0"/>
              <a:t>C= </a:t>
            </a:r>
            <a:r>
              <a:rPr lang="en-US" dirty="0" err="1"/>
              <a:t>Curiculum</a:t>
            </a:r>
            <a:br>
              <a:rPr lang="en-US" dirty="0"/>
            </a:br>
            <a:endParaRPr lang="en-US" dirty="0"/>
          </a:p>
        </p:txBody>
      </p:sp>
      <p:sp>
        <p:nvSpPr>
          <p:cNvPr id="4" name="Slide Number Placeholder 3"/>
          <p:cNvSpPr>
            <a:spLocks noGrp="1"/>
          </p:cNvSpPr>
          <p:nvPr>
            <p:ph type="sldNum" sz="quarter" idx="10"/>
          </p:nvPr>
        </p:nvSpPr>
        <p:spPr/>
        <p:txBody>
          <a:bodyPr/>
          <a:lstStyle/>
          <a:p>
            <a:fld id="{2A63D050-C24C-4536-ABE0-49CD36606650}" type="slidenum">
              <a:rPr lang="en-US" smtClean="0"/>
              <a:t>12</a:t>
            </a:fld>
            <a:endParaRPr lang="en-US"/>
          </a:p>
        </p:txBody>
      </p:sp>
    </p:spTree>
    <p:extLst>
      <p:ext uri="{BB962C8B-B14F-4D97-AF65-F5344CB8AC3E}">
        <p14:creationId xmlns:p14="http://schemas.microsoft.com/office/powerpoint/2010/main" val="3205645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63D050-C24C-4536-ABE0-49CD36606650}" type="slidenum">
              <a:rPr lang="en-US" smtClean="0"/>
              <a:t>13</a:t>
            </a:fld>
            <a:endParaRPr lang="en-US"/>
          </a:p>
        </p:txBody>
      </p:sp>
    </p:spTree>
    <p:extLst>
      <p:ext uri="{BB962C8B-B14F-4D97-AF65-F5344CB8AC3E}">
        <p14:creationId xmlns:p14="http://schemas.microsoft.com/office/powerpoint/2010/main" val="4771560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17BC53C-7386-4055-898B-C3DBA91A3932}" type="datetimeFigureOut">
              <a:rPr lang="en-US" smtClean="0"/>
              <a:t>9/3/2019</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CD0B3D7-4322-4BAB-A9E9-E702853D58A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7BC53C-7386-4055-898B-C3DBA91A3932}"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0B3D7-4322-4BAB-A9E9-E702853D58A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7BC53C-7386-4055-898B-C3DBA91A3932}"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0B3D7-4322-4BAB-A9E9-E702853D58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17BC53C-7386-4055-898B-C3DBA91A3932}"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0B3D7-4322-4BAB-A9E9-E702853D58A0}" type="slidenum">
              <a:rPr lang="en-US" smtClean="0"/>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17BC53C-7386-4055-898B-C3DBA91A3932}"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D0B3D7-4322-4BAB-A9E9-E702853D58A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17BC53C-7386-4055-898B-C3DBA91A3932}"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0B3D7-4322-4BAB-A9E9-E702853D58A0}" type="slidenum">
              <a:rPr lang="en-US" smtClean="0"/>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17BC53C-7386-4055-898B-C3DBA91A3932}"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D0B3D7-4322-4BAB-A9E9-E702853D58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7BC53C-7386-4055-898B-C3DBA91A3932}"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D0B3D7-4322-4BAB-A9E9-E702853D58A0}" type="slidenum">
              <a:rPr lang="en-US" smtClean="0"/>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BC53C-7386-4055-898B-C3DBA91A3932}"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D0B3D7-4322-4BAB-A9E9-E702853D58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517BC53C-7386-4055-898B-C3DBA91A3932}"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D0B3D7-4322-4BAB-A9E9-E702853D58A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17BC53C-7386-4055-898B-C3DBA91A3932}" type="datetimeFigureOut">
              <a:rPr lang="en-US" smtClean="0"/>
              <a:t>9/3/2019</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CD0B3D7-4322-4BAB-A9E9-E702853D58A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17BC53C-7386-4055-898B-C3DBA91A3932}" type="datetimeFigureOut">
              <a:rPr lang="en-US" smtClean="0"/>
              <a:t>9/3/2019</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CD0B3D7-4322-4BAB-A9E9-E702853D58A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DCp6lZvoaok?feature=oembed"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Etk7T_sKbhY?feature=oembed"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219200"/>
            <a:ext cx="7772400" cy="1372561"/>
          </a:xfrm>
        </p:spPr>
        <p:txBody>
          <a:bodyPr>
            <a:normAutofit/>
          </a:bodyPr>
          <a:lstStyle/>
          <a:p>
            <a:r>
              <a:rPr lang="en-US" sz="6600" cap="small" dirty="0">
                <a:latin typeface="Garamond" panose="02020404030301010803" pitchFamily="18" charset="0"/>
              </a:rPr>
              <a:t>Personal Project:</a:t>
            </a:r>
          </a:p>
        </p:txBody>
      </p:sp>
      <p:sp>
        <p:nvSpPr>
          <p:cNvPr id="3" name="Subtitle 2"/>
          <p:cNvSpPr>
            <a:spLocks noGrp="1"/>
          </p:cNvSpPr>
          <p:nvPr>
            <p:ph type="subTitle" idx="1"/>
          </p:nvPr>
        </p:nvSpPr>
        <p:spPr/>
        <p:txBody>
          <a:bodyPr>
            <a:normAutofit/>
          </a:bodyPr>
          <a:lstStyle/>
          <a:p>
            <a:r>
              <a:rPr lang="en-US" sz="3200" dirty="0">
                <a:latin typeface="Garamond" panose="02020404030301010803" pitchFamily="18" charset="0"/>
              </a:rPr>
              <a:t>Thomas Jefferson High School</a:t>
            </a:r>
          </a:p>
          <a:p>
            <a:r>
              <a:rPr lang="en-US" sz="3200" dirty="0">
                <a:latin typeface="Garamond" panose="02020404030301010803" pitchFamily="18" charset="0"/>
              </a:rPr>
              <a:t>2019-2020</a:t>
            </a:r>
          </a:p>
        </p:txBody>
      </p:sp>
      <p:sp>
        <p:nvSpPr>
          <p:cNvPr id="4" name="Title 1"/>
          <p:cNvSpPr txBox="1">
            <a:spLocks/>
          </p:cNvSpPr>
          <p:nvPr/>
        </p:nvSpPr>
        <p:spPr>
          <a:xfrm>
            <a:off x="457200" y="2362200"/>
            <a:ext cx="8229600" cy="984567"/>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5000" cap="small" dirty="0">
                <a:latin typeface="Garamond" panose="02020404030301010803" pitchFamily="18" charset="0"/>
              </a:rPr>
              <a:t>A General Introduction</a:t>
            </a:r>
          </a:p>
        </p:txBody>
      </p:sp>
      <p:sp>
        <p:nvSpPr>
          <p:cNvPr id="5" name="Title 1"/>
          <p:cNvSpPr txBox="1">
            <a:spLocks/>
          </p:cNvSpPr>
          <p:nvPr/>
        </p:nvSpPr>
        <p:spPr>
          <a:xfrm>
            <a:off x="0" y="0"/>
            <a:ext cx="9144000" cy="13725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6600" u="sng" cap="small" dirty="0">
                <a:latin typeface="Garamond" panose="02020404030301010803" pitchFamily="18" charset="0"/>
              </a:rPr>
              <a:t>WELCOME Parents!</a:t>
            </a:r>
          </a:p>
        </p:txBody>
      </p:sp>
    </p:spTree>
    <p:extLst>
      <p:ext uri="{BB962C8B-B14F-4D97-AF65-F5344CB8AC3E}">
        <p14:creationId xmlns:p14="http://schemas.microsoft.com/office/powerpoint/2010/main" val="3522678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066800" y="381000"/>
            <a:ext cx="7772400" cy="685800"/>
          </a:xfrm>
        </p:spPr>
        <p:txBody>
          <a:bodyPr>
            <a:normAutofit fontScale="90000"/>
          </a:bodyPr>
          <a:lstStyle/>
          <a:p>
            <a:pPr eaLnBrk="1" hangingPunct="1"/>
            <a:r>
              <a:rPr lang="en-US" altLang="en-US" sz="3600"/>
              <a:t>Awesome photos of REAL projects:</a:t>
            </a:r>
          </a:p>
        </p:txBody>
      </p:sp>
      <p:pic>
        <p:nvPicPr>
          <p:cNvPr id="14339" name="Picture 8" descr="harp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2838" y="1524000"/>
            <a:ext cx="26035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12" descr="mexican dance dr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0"/>
            <a:ext cx="4497388"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1"/>
          <p:cNvSpPr>
            <a:spLocks noChangeArrowheads="1"/>
          </p:cNvSpPr>
          <p:nvPr/>
        </p:nvSpPr>
        <p:spPr bwMode="auto">
          <a:xfrm>
            <a:off x="1485900" y="1719263"/>
            <a:ext cx="4076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lnSpc>
                <a:spcPct val="90000"/>
              </a:lnSpc>
            </a:pPr>
            <a:r>
              <a:rPr lang="en-US" altLang="en-US" sz="3000"/>
              <a:t>Learning how to dance, or sing, or play an instrument</a:t>
            </a:r>
          </a:p>
        </p:txBody>
      </p:sp>
    </p:spTree>
    <p:extLst>
      <p:ext uri="{BB962C8B-B14F-4D97-AF65-F5344CB8AC3E}">
        <p14:creationId xmlns:p14="http://schemas.microsoft.com/office/powerpoint/2010/main" val="367922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ersonal Project 101">
            <a:hlinkClick r:id="" action="ppaction://media"/>
            <a:extLst>
              <a:ext uri="{FF2B5EF4-FFF2-40B4-BE49-F238E27FC236}">
                <a16:creationId xmlns:a16="http://schemas.microsoft.com/office/drawing/2014/main" id="{64944B35-E8A0-42A8-A9A6-535683C8F652}"/>
              </a:ext>
            </a:extLst>
          </p:cNvPr>
          <p:cNvPicPr>
            <a:picLocks noRot="1" noChangeAspect="1"/>
          </p:cNvPicPr>
          <p:nvPr>
            <a:videoFile r:link="rId1"/>
          </p:nvPr>
        </p:nvPicPr>
        <p:blipFill>
          <a:blip r:embed="rId4"/>
          <a:stretch>
            <a:fillRect/>
          </a:stretch>
        </p:blipFill>
        <p:spPr>
          <a:xfrm>
            <a:off x="673100" y="838200"/>
            <a:ext cx="7797800" cy="4386263"/>
          </a:xfrm>
          <a:prstGeom prst="rect">
            <a:avLst/>
          </a:prstGeom>
        </p:spPr>
      </p:pic>
    </p:spTree>
    <p:extLst>
      <p:ext uri="{BB962C8B-B14F-4D97-AF65-F5344CB8AC3E}">
        <p14:creationId xmlns:p14="http://schemas.microsoft.com/office/powerpoint/2010/main" val="1670938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8276332" cy="3160371"/>
          </a:xfrm>
          <a:prstGeom prst="rect">
            <a:avLst/>
          </a:prstGeom>
        </p:spPr>
      </p:pic>
    </p:spTree>
    <p:extLst>
      <p:ext uri="{BB962C8B-B14F-4D97-AF65-F5344CB8AC3E}">
        <p14:creationId xmlns:p14="http://schemas.microsoft.com/office/powerpoint/2010/main" val="387150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824299"/>
            <a:ext cx="2441575"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dirty="0">
                <a:solidFill>
                  <a:srgbClr val="0070C0"/>
                </a:solidFill>
                <a:latin typeface="Oswald"/>
                <a:cs typeface="Times New Roman" panose="02020603050405020304" pitchFamily="18" charset="0"/>
              </a:rPr>
              <a:t>T</a:t>
            </a:r>
            <a:r>
              <a:rPr kumimoji="0" lang="en-US" altLang="en-US" sz="1800" b="0" i="0" u="none" strike="noStrike" cap="none" normalizeH="0" baseline="0" dirty="0">
                <a:ln>
                  <a:noFill/>
                </a:ln>
                <a:solidFill>
                  <a:srgbClr val="0070C0"/>
                </a:solidFill>
                <a:effectLst/>
                <a:latin typeface="Oswald"/>
                <a:cs typeface="Times New Roman" panose="02020603050405020304" pitchFamily="18" charset="0"/>
              </a:rPr>
              <a:t>he Personal Project requirement for </a:t>
            </a:r>
            <a:r>
              <a:rPr lang="en-US" altLang="en-US" b="1" dirty="0">
                <a:solidFill>
                  <a:srgbClr val="FF0000"/>
                </a:solidFill>
                <a:latin typeface="Oswald"/>
                <a:cs typeface="Times New Roman" panose="02020603050405020304" pitchFamily="18" charset="0"/>
              </a:rPr>
              <a:t>ALL</a:t>
            </a:r>
            <a:r>
              <a:rPr kumimoji="0" lang="en-US" altLang="en-US" sz="1800" b="0" i="0" u="none" strike="noStrike" cap="none" normalizeH="0" baseline="0" dirty="0">
                <a:ln>
                  <a:noFill/>
                </a:ln>
                <a:solidFill>
                  <a:srgbClr val="FF0000"/>
                </a:solidFill>
                <a:effectLst/>
                <a:latin typeface="Oswald"/>
                <a:cs typeface="Times New Roman" panose="02020603050405020304" pitchFamily="18" charset="0"/>
              </a:rPr>
              <a:t> </a:t>
            </a:r>
            <a:r>
              <a:rPr kumimoji="0" lang="en-US" altLang="en-US" sz="1900" b="1" i="0" u="none" strike="noStrike" cap="none" normalizeH="0" baseline="0" dirty="0">
                <a:ln>
                  <a:noFill/>
                </a:ln>
                <a:solidFill>
                  <a:srgbClr val="FF0000"/>
                </a:solidFill>
                <a:effectLst/>
                <a:latin typeface="Oswald"/>
                <a:cs typeface="Times New Roman" panose="02020603050405020304" pitchFamily="18" charset="0"/>
              </a:rPr>
              <a:t>10th grade students</a:t>
            </a:r>
            <a:endParaRPr kumimoji="0" lang="en-US" altLang="en-US" sz="12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600" b="0" i="0" u="none" strike="noStrike" cap="none" normalizeH="0" baseline="0" dirty="0">
                <a:ln>
                  <a:noFill/>
                </a:ln>
                <a:solidFill>
                  <a:schemeClr val="tx1"/>
                </a:solidFill>
                <a:effectLst/>
              </a:rPr>
            </a:br>
            <a:r>
              <a:rPr kumimoji="0" lang="en-US" altLang="en-US" sz="1800" b="0" i="0" u="none" strike="noStrike" cap="none" normalizeH="0" baseline="0" dirty="0">
                <a:ln>
                  <a:noFill/>
                </a:ln>
                <a:solidFill>
                  <a:schemeClr val="tx1"/>
                </a:solidFill>
                <a:effectLst/>
                <a:latin typeface="Arial" panose="020B0604020202020204" pitchFamily="34" charset="0"/>
              </a:rPr>
              <a:t>  </a:t>
            </a:r>
            <a:br>
              <a:rPr kumimoji="0" lang="en-US" altLang="en-US" sz="186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2" name="Picture 2" descr="https://lh4.googleusercontent.com/wc9Rzs1tIBnOvlwUzZimutcAKZFrOL5ecG6avk0WWwbGppnTolrcdgbfZa_8_RHcpde5sGgdc2IyR9sF8Mt4D8-EbiGIbgJKTuuZrr5TCAY27UdoRMcDF7xJc4rytNxv5hax_BYgi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2952750" cy="2962275"/>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a:stCxn id="11" idx="1"/>
          </p:cNvCxnSpPr>
          <p:nvPr/>
        </p:nvCxnSpPr>
        <p:spPr>
          <a:xfrm flipH="1" flipV="1">
            <a:off x="2743200" y="4114800"/>
            <a:ext cx="3784600" cy="175328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3505200" y="1732240"/>
            <a:ext cx="502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Lobster"/>
                <a:cs typeface="Times New Roman" panose="02020603050405020304" pitchFamily="18" charset="0"/>
              </a:rPr>
              <a:t>Who Are</a:t>
            </a:r>
            <a:r>
              <a:rPr kumimoji="0" lang="en-US" altLang="en-US" sz="2400" b="0" i="0" u="none" strike="noStrike" cap="none" normalizeH="0" dirty="0">
                <a:ln>
                  <a:noFill/>
                </a:ln>
                <a:solidFill>
                  <a:srgbClr val="000000"/>
                </a:solidFill>
                <a:effectLst/>
                <a:latin typeface="Lobster"/>
                <a:cs typeface="Times New Roman" panose="02020603050405020304" pitchFamily="18" charset="0"/>
              </a:rPr>
              <a:t>                                 </a:t>
            </a:r>
            <a:r>
              <a:rPr kumimoji="0" lang="en-US" altLang="en-US" sz="2400" b="0" i="0" u="none" strike="noStrike" cap="none" normalizeH="0" baseline="0" dirty="0">
                <a:ln>
                  <a:noFill/>
                </a:ln>
                <a:solidFill>
                  <a:srgbClr val="000000"/>
                </a:solidFill>
                <a:effectLst/>
                <a:latin typeface="Lobster"/>
                <a:cs typeface="Times New Roman" panose="02020603050405020304" pitchFamily="18" charset="0"/>
              </a:rPr>
              <a:t>Students!?</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47" name="Picture 7" descr="https://lh6.googleusercontent.com/tJw3S0stxcyoGH6yC1EEQ_brBMJaUIEwvVRpXDHi5GxUlmiPIpOpJ3wjiG56kMfWj0LLSHI4D4m_6roS6r56DXuMQ3kJAP98DKW6iZbk8LsSg7vfG3OKDFbt0DFCtEqFAisYyYfUB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447800"/>
            <a:ext cx="2080068" cy="17356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527800" y="5221754"/>
            <a:ext cx="1981200" cy="1292662"/>
          </a:xfrm>
          <a:prstGeom prst="rect">
            <a:avLst/>
          </a:prstGeom>
        </p:spPr>
        <p:txBody>
          <a:bodyPr wrap="square">
            <a:spAutoFit/>
          </a:bodyPr>
          <a:lstStyle/>
          <a:p>
            <a:r>
              <a:rPr lang="en-US" sz="3000" dirty="0">
                <a:solidFill>
                  <a:srgbClr val="FF0000"/>
                </a:solidFill>
                <a:latin typeface="Times New Roman" panose="02020603050405020304" pitchFamily="18" charset="0"/>
              </a:rPr>
              <a:t>   MYP</a:t>
            </a:r>
            <a:br>
              <a:rPr lang="en-US" sz="3000" dirty="0">
                <a:solidFill>
                  <a:srgbClr val="FF0000"/>
                </a:solidFill>
                <a:latin typeface="Times New Roman" panose="02020603050405020304" pitchFamily="18" charset="0"/>
              </a:rPr>
            </a:br>
            <a:r>
              <a:rPr lang="en-US" sz="3000" dirty="0">
                <a:solidFill>
                  <a:srgbClr val="FF0000"/>
                </a:solidFill>
                <a:latin typeface="Times New Roman" panose="02020603050405020304" pitchFamily="18" charset="0"/>
              </a:rPr>
              <a:t>9th &amp; 10th</a:t>
            </a:r>
            <a:br>
              <a:rPr lang="en-US" dirty="0"/>
            </a:br>
            <a:endParaRPr lang="en-US" dirty="0"/>
          </a:p>
        </p:txBody>
      </p:sp>
      <p:cxnSp>
        <p:nvCxnSpPr>
          <p:cNvPr id="17" name="Straight Arrow Connector 16"/>
          <p:cNvCxnSpPr>
            <a:stCxn id="10247" idx="2"/>
          </p:cNvCxnSpPr>
          <p:nvPr/>
        </p:nvCxnSpPr>
        <p:spPr>
          <a:xfrm>
            <a:off x="5840634" y="3183405"/>
            <a:ext cx="687166" cy="973604"/>
          </a:xfrm>
          <a:prstGeom prst="straightConnector1">
            <a:avLst/>
          </a:prstGeom>
          <a:ln w="28575">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57E01615-32D2-439B-A547-6CE66F5318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7800" y="3799768"/>
            <a:ext cx="1501067" cy="1501067"/>
          </a:xfrm>
          <a:prstGeom prst="rect">
            <a:avLst/>
          </a:prstGeom>
        </p:spPr>
      </p:pic>
    </p:spTree>
    <p:extLst>
      <p:ext uri="{BB962C8B-B14F-4D97-AF65-F5344CB8AC3E}">
        <p14:creationId xmlns:p14="http://schemas.microsoft.com/office/powerpoint/2010/main" val="3891531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10247"/>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wheel(1)">
                                      <p:cBhvr>
                                        <p:cTn id="32" dur="2000"/>
                                        <p:tgtEl>
                                          <p:spTgt spid="1024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4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152400"/>
            <a:ext cx="8229600" cy="990600"/>
          </a:xfrm>
        </p:spPr>
        <p:txBody>
          <a:bodyPr>
            <a:normAutofit fontScale="90000"/>
          </a:bodyPr>
          <a:lstStyle/>
          <a:p>
            <a:pPr>
              <a:defRPr/>
            </a:pPr>
            <a:r>
              <a:rPr lang="en-US" sz="3900" b="1" i="1" dirty="0">
                <a:solidFill>
                  <a:schemeClr val="accent6">
                    <a:lumMod val="75000"/>
                  </a:schemeClr>
                </a:solidFill>
              </a:rPr>
              <a:t>WHY do we do the Personal Project?</a:t>
            </a:r>
            <a:endParaRPr lang="en-US" sz="3900" dirty="0">
              <a:solidFill>
                <a:schemeClr val="accent6">
                  <a:lumMod val="75000"/>
                </a:schemeClr>
              </a:solidFill>
            </a:endParaRPr>
          </a:p>
        </p:txBody>
      </p:sp>
      <p:sp>
        <p:nvSpPr>
          <p:cNvPr id="5" name="Content Placeholder 4"/>
          <p:cNvSpPr>
            <a:spLocks noGrp="1"/>
          </p:cNvSpPr>
          <p:nvPr>
            <p:ph idx="1"/>
          </p:nvPr>
        </p:nvSpPr>
        <p:spPr>
          <a:xfrm>
            <a:off x="609600" y="1219200"/>
            <a:ext cx="8305800" cy="5638800"/>
          </a:xfrm>
        </p:spPr>
        <p:txBody>
          <a:bodyPr>
            <a:noAutofit/>
          </a:bodyPr>
          <a:lstStyle/>
          <a:p>
            <a:pPr lvl="1">
              <a:defRPr/>
            </a:pPr>
            <a:r>
              <a:rPr lang="en-US" altLang="en-US" sz="3000" dirty="0"/>
              <a:t>Doing things because you are curious, motivated, interested is at the CORE of life-long learning!</a:t>
            </a:r>
            <a:endParaRPr lang="en-US" sz="1500" dirty="0">
              <a:solidFill>
                <a:schemeClr val="accent4">
                  <a:lumMod val="20000"/>
                  <a:lumOff val="80000"/>
                </a:schemeClr>
              </a:solidFill>
            </a:endParaRPr>
          </a:p>
          <a:p>
            <a:pPr lvl="1">
              <a:defRPr/>
            </a:pPr>
            <a:r>
              <a:rPr lang="en-US" sz="2500" dirty="0"/>
              <a:t>Practice and demonstrate your skills on a topic you care about:</a:t>
            </a:r>
          </a:p>
          <a:p>
            <a:pPr lvl="2">
              <a:defRPr/>
            </a:pPr>
            <a:r>
              <a:rPr lang="en-US" sz="2800" dirty="0">
                <a:solidFill>
                  <a:schemeClr val="accent5">
                    <a:lumMod val="75000"/>
                  </a:schemeClr>
                </a:solidFill>
              </a:rPr>
              <a:t>Research &amp; information literacy</a:t>
            </a:r>
          </a:p>
          <a:p>
            <a:pPr lvl="2">
              <a:defRPr/>
            </a:pPr>
            <a:r>
              <a:rPr lang="en-US" sz="2800" dirty="0">
                <a:solidFill>
                  <a:schemeClr val="accent5">
                    <a:lumMod val="75000"/>
                  </a:schemeClr>
                </a:solidFill>
              </a:rPr>
              <a:t>Self- and Time-Management</a:t>
            </a:r>
          </a:p>
          <a:p>
            <a:pPr lvl="2">
              <a:defRPr/>
            </a:pPr>
            <a:r>
              <a:rPr lang="en-US" sz="2800" dirty="0">
                <a:solidFill>
                  <a:schemeClr val="accent5">
                    <a:lumMod val="75000"/>
                  </a:schemeClr>
                </a:solidFill>
              </a:rPr>
              <a:t>Thinking</a:t>
            </a:r>
          </a:p>
          <a:p>
            <a:pPr lvl="2">
              <a:defRPr/>
            </a:pPr>
            <a:r>
              <a:rPr lang="en-US" sz="2800" dirty="0">
                <a:solidFill>
                  <a:schemeClr val="accent5">
                    <a:lumMod val="75000"/>
                  </a:schemeClr>
                </a:solidFill>
              </a:rPr>
              <a:t>Communication</a:t>
            </a:r>
          </a:p>
          <a:p>
            <a:pPr lvl="2">
              <a:defRPr/>
            </a:pPr>
            <a:r>
              <a:rPr lang="en-US" sz="2800" dirty="0">
                <a:solidFill>
                  <a:schemeClr val="accent5">
                    <a:lumMod val="75000"/>
                  </a:schemeClr>
                </a:solidFill>
              </a:rPr>
              <a:t>Social</a:t>
            </a:r>
          </a:p>
          <a:p>
            <a:pPr lvl="2">
              <a:defRPr/>
            </a:pPr>
            <a:r>
              <a:rPr lang="en-US" sz="2800" dirty="0">
                <a:solidFill>
                  <a:schemeClr val="accent5">
                    <a:lumMod val="75000"/>
                  </a:schemeClr>
                </a:solidFill>
              </a:rPr>
              <a:t>Reflection</a:t>
            </a:r>
          </a:p>
        </p:txBody>
      </p:sp>
    </p:spTree>
    <p:extLst>
      <p:ext uri="{BB962C8B-B14F-4D97-AF65-F5344CB8AC3E}">
        <p14:creationId xmlns:p14="http://schemas.microsoft.com/office/powerpoint/2010/main" val="1103909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a:t>Why do students like the Personal Project?</a:t>
            </a:r>
          </a:p>
        </p:txBody>
      </p:sp>
      <p:sp>
        <p:nvSpPr>
          <p:cNvPr id="7171" name="Content Placeholder 2"/>
          <p:cNvSpPr>
            <a:spLocks noGrp="1"/>
          </p:cNvSpPr>
          <p:nvPr>
            <p:ph sz="quarter" idx="1"/>
          </p:nvPr>
        </p:nvSpPr>
        <p:spPr/>
        <p:txBody>
          <a:bodyPr>
            <a:normAutofit lnSpcReduction="10000"/>
          </a:bodyPr>
          <a:lstStyle/>
          <a:p>
            <a:pPr eaLnBrk="1" hangingPunct="1"/>
            <a:r>
              <a:rPr lang="en-US" altLang="en-US" sz="2400" dirty="0"/>
              <a:t>This may be your one and only chance to do what you want to do, not what teachers tell you to do!</a:t>
            </a:r>
          </a:p>
          <a:p>
            <a:pPr eaLnBrk="1" hangingPunct="1"/>
            <a:r>
              <a:rPr lang="en-US" altLang="en-US" sz="2400" dirty="0"/>
              <a:t>They get to “teach the teacher.”</a:t>
            </a:r>
          </a:p>
          <a:p>
            <a:pPr eaLnBrk="1" hangingPunct="1"/>
            <a:r>
              <a:rPr lang="en-US" altLang="en-US" sz="2400" dirty="0"/>
              <a:t>They can showcase their work in an exhibition.</a:t>
            </a:r>
          </a:p>
          <a:p>
            <a:pPr eaLnBrk="1" hangingPunct="1"/>
            <a:r>
              <a:rPr lang="en-US" altLang="en-US" sz="2400" dirty="0"/>
              <a:t>They can see other projects and see what their friends did.</a:t>
            </a:r>
          </a:p>
          <a:p>
            <a:pPr eaLnBrk="1" hangingPunct="1"/>
            <a:r>
              <a:rPr lang="en-US" altLang="en-US" sz="2400" dirty="0"/>
              <a:t>They will be able to work with mentors outside of school.</a:t>
            </a:r>
          </a:p>
          <a:p>
            <a:pPr eaLnBrk="1" hangingPunct="1"/>
            <a:r>
              <a:rPr lang="en-US" altLang="en-US" sz="2400" dirty="0"/>
              <a:t>They will be able to develop a better relationship with their teachers and supervisors.</a:t>
            </a:r>
          </a:p>
          <a:p>
            <a:pPr eaLnBrk="1" hangingPunct="1"/>
            <a:r>
              <a:rPr lang="en-US" altLang="en-US" sz="2400" dirty="0"/>
              <a:t>IF a MAGNET student, this will help them hone their skills for the extended essay (Diploma Program).</a:t>
            </a:r>
          </a:p>
          <a:p>
            <a:pPr eaLnBrk="1" hangingPunct="1">
              <a:buFont typeface="Wingdings 2" panose="05020102010507070707" pitchFamily="18" charset="2"/>
              <a:buNone/>
            </a:pPr>
            <a:endParaRPr lang="en-US" altLang="en-US" sz="2400" dirty="0"/>
          </a:p>
        </p:txBody>
      </p:sp>
    </p:spTree>
    <p:extLst>
      <p:ext uri="{BB962C8B-B14F-4D97-AF65-F5344CB8AC3E}">
        <p14:creationId xmlns:p14="http://schemas.microsoft.com/office/powerpoint/2010/main" val="128332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72029"/>
            <a:ext cx="9144000" cy="5071872"/>
          </a:xfrm>
        </p:spPr>
        <p:txBody>
          <a:bodyPr>
            <a:normAutofit/>
          </a:bodyPr>
          <a:lstStyle/>
          <a:p>
            <a:r>
              <a:rPr lang="en-US" dirty="0">
                <a:latin typeface="Garamond" panose="02020404030301010803" pitchFamily="18" charset="0"/>
              </a:rPr>
              <a:t>Please note again that ALL 10</a:t>
            </a:r>
            <a:r>
              <a:rPr lang="en-US" baseline="30000" dirty="0">
                <a:latin typeface="Garamond" panose="02020404030301010803" pitchFamily="18" charset="0"/>
              </a:rPr>
              <a:t>th</a:t>
            </a:r>
            <a:r>
              <a:rPr lang="en-US" dirty="0">
                <a:latin typeface="Garamond" panose="02020404030301010803" pitchFamily="18" charset="0"/>
              </a:rPr>
              <a:t> STUDENTS WILL COMPLETE A PERSONAL PROJECT, regardless if students are magnet or not</a:t>
            </a:r>
          </a:p>
          <a:p>
            <a:r>
              <a:rPr lang="en-US" dirty="0">
                <a:latin typeface="Garamond" panose="02020404030301010803" pitchFamily="18" charset="0"/>
              </a:rPr>
              <a:t>The IB </a:t>
            </a:r>
            <a:r>
              <a:rPr lang="en-US" dirty="0" err="1">
                <a:latin typeface="Garamond" panose="02020404030301010803" pitchFamily="18" charset="0"/>
              </a:rPr>
              <a:t>programme</a:t>
            </a:r>
            <a:r>
              <a:rPr lang="en-US" dirty="0">
                <a:latin typeface="Garamond" panose="02020404030301010803" pitchFamily="18" charset="0"/>
              </a:rPr>
              <a:t> REQUIRES at least 3 meetings with their supervisor (once at beginning of project, once near the mid-point, and once near the end).  Students will record these meetings on the REQUIRED Academic Honesty Form and acquire the necessary signatures.</a:t>
            </a:r>
          </a:p>
          <a:p>
            <a:r>
              <a:rPr lang="en-US" dirty="0">
                <a:latin typeface="Garamond" panose="02020404030301010803" pitchFamily="18" charset="0"/>
              </a:rPr>
              <a:t>Attendance at Exhibition Night is MANDATORY for all students.  For the 2019-2020 MYP Personal Project students, the date will be Friday, March 20.</a:t>
            </a:r>
          </a:p>
        </p:txBody>
      </p:sp>
      <p:sp>
        <p:nvSpPr>
          <p:cNvPr id="3" name="Title 2"/>
          <p:cNvSpPr>
            <a:spLocks noGrp="1"/>
          </p:cNvSpPr>
          <p:nvPr>
            <p:ph type="title"/>
          </p:nvPr>
        </p:nvSpPr>
        <p:spPr>
          <a:xfrm>
            <a:off x="0" y="29028"/>
            <a:ext cx="9144000" cy="1571171"/>
          </a:xfrm>
        </p:spPr>
        <p:txBody>
          <a:bodyPr>
            <a:noAutofit/>
          </a:bodyPr>
          <a:lstStyle/>
          <a:p>
            <a:pPr algn="ctr"/>
            <a:r>
              <a:rPr lang="en-US" sz="3400" dirty="0">
                <a:latin typeface="Garamond" panose="02020404030301010803" pitchFamily="18" charset="0"/>
              </a:rPr>
              <a:t>General Parameters of the Project </a:t>
            </a:r>
            <a:br>
              <a:rPr lang="en-US" sz="3400" dirty="0">
                <a:latin typeface="Garamond" panose="02020404030301010803" pitchFamily="18" charset="0"/>
              </a:rPr>
            </a:br>
            <a:endParaRPr lang="en-US" sz="3400" dirty="0">
              <a:latin typeface="Garamond" panose="02020404030301010803" pitchFamily="18" charset="0"/>
            </a:endParaRPr>
          </a:p>
        </p:txBody>
      </p:sp>
    </p:spTree>
    <p:extLst>
      <p:ext uri="{BB962C8B-B14F-4D97-AF65-F5344CB8AC3E}">
        <p14:creationId xmlns:p14="http://schemas.microsoft.com/office/powerpoint/2010/main" val="490408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72029"/>
            <a:ext cx="9144000" cy="5071872"/>
          </a:xfrm>
        </p:spPr>
        <p:txBody>
          <a:bodyPr>
            <a:normAutofit fontScale="92500" lnSpcReduction="10000"/>
          </a:bodyPr>
          <a:lstStyle/>
          <a:p>
            <a:r>
              <a:rPr lang="en-US" dirty="0">
                <a:latin typeface="Garamond" panose="02020404030301010803" pitchFamily="18" charset="0"/>
              </a:rPr>
              <a:t>Students are </a:t>
            </a:r>
            <a:r>
              <a:rPr lang="en-US" b="1" dirty="0">
                <a:latin typeface="Garamond" panose="02020404030301010803" pitchFamily="18" charset="0"/>
              </a:rPr>
              <a:t>expected to spend about 25 hours total</a:t>
            </a:r>
            <a:r>
              <a:rPr lang="en-US" dirty="0">
                <a:latin typeface="Garamond" panose="02020404030301010803" pitchFamily="18" charset="0"/>
              </a:rPr>
              <a:t> (for ALL things related to the Project)</a:t>
            </a:r>
          </a:p>
          <a:p>
            <a:r>
              <a:rPr lang="en-US" dirty="0">
                <a:latin typeface="Garamond" panose="02020404030301010803" pitchFamily="18" charset="0"/>
              </a:rPr>
              <a:t>Demonstrate development in the </a:t>
            </a:r>
            <a:r>
              <a:rPr lang="en-US" b="1" dirty="0">
                <a:latin typeface="Garamond" panose="02020404030301010803" pitchFamily="18" charset="0"/>
              </a:rPr>
              <a:t>ATL Skills</a:t>
            </a:r>
          </a:p>
          <a:p>
            <a:r>
              <a:rPr lang="en-US" dirty="0">
                <a:latin typeface="Garamond" panose="02020404030301010803" pitchFamily="18" charset="0"/>
              </a:rPr>
              <a:t>Document their experience in a </a:t>
            </a:r>
            <a:r>
              <a:rPr lang="en-US" b="1" dirty="0">
                <a:latin typeface="Garamond" panose="02020404030301010803" pitchFamily="18" charset="0"/>
              </a:rPr>
              <a:t>PROCESS JOURNAL </a:t>
            </a:r>
            <a:r>
              <a:rPr lang="en-US" sz="2200" b="1" dirty="0">
                <a:latin typeface="Garamond" panose="02020404030301010803" pitchFamily="18" charset="0"/>
              </a:rPr>
              <a:t>(</a:t>
            </a:r>
            <a:r>
              <a:rPr lang="en-US" sz="2200" b="1" dirty="0" err="1">
                <a:latin typeface="Garamond" panose="02020404030301010803" pitchFamily="18" charset="0"/>
              </a:rPr>
              <a:t>ManageBac</a:t>
            </a:r>
            <a:r>
              <a:rPr lang="en-US" sz="2200" b="1" dirty="0">
                <a:latin typeface="Garamond" panose="02020404030301010803" pitchFamily="18" charset="0"/>
              </a:rPr>
              <a:t>)</a:t>
            </a:r>
          </a:p>
          <a:p>
            <a:r>
              <a:rPr lang="en-US" b="1" dirty="0">
                <a:latin typeface="Garamond" panose="02020404030301010803" pitchFamily="18" charset="0"/>
              </a:rPr>
              <a:t>Collaborate with their SUPERVISOR</a:t>
            </a:r>
          </a:p>
          <a:p>
            <a:r>
              <a:rPr lang="en-US" dirty="0">
                <a:latin typeface="Garamond" panose="02020404030301010803" pitchFamily="18" charset="0"/>
              </a:rPr>
              <a:t>Have a </a:t>
            </a:r>
            <a:r>
              <a:rPr lang="en-US" b="1" dirty="0">
                <a:latin typeface="Garamond" panose="02020404030301010803" pitchFamily="18" charset="0"/>
              </a:rPr>
              <a:t>GOAL, GLOBAL CONTEXT, and PRODUCT/OUTC</a:t>
            </a:r>
            <a:r>
              <a:rPr lang="en-US" dirty="0">
                <a:latin typeface="Garamond" panose="02020404030301010803" pitchFamily="18" charset="0"/>
              </a:rPr>
              <a:t>OME</a:t>
            </a:r>
          </a:p>
          <a:p>
            <a:r>
              <a:rPr lang="en-US" dirty="0">
                <a:latin typeface="Garamond" panose="02020404030301010803" pitchFamily="18" charset="0"/>
              </a:rPr>
              <a:t>Conduct </a:t>
            </a:r>
            <a:r>
              <a:rPr lang="en-US" b="1" dirty="0">
                <a:latin typeface="Garamond" panose="02020404030301010803" pitchFamily="18" charset="0"/>
              </a:rPr>
              <a:t>RESEARCH</a:t>
            </a:r>
          </a:p>
          <a:p>
            <a:r>
              <a:rPr lang="en-US" dirty="0">
                <a:latin typeface="Garamond" panose="02020404030301010803" pitchFamily="18" charset="0"/>
              </a:rPr>
              <a:t>Create their own CRITERIA</a:t>
            </a:r>
          </a:p>
          <a:p>
            <a:r>
              <a:rPr lang="en-US" dirty="0">
                <a:latin typeface="Garamond" panose="02020404030301010803" pitchFamily="18" charset="0"/>
              </a:rPr>
              <a:t>Develop a </a:t>
            </a:r>
            <a:r>
              <a:rPr lang="en-US" b="1" dirty="0">
                <a:latin typeface="Garamond" panose="02020404030301010803" pitchFamily="18" charset="0"/>
              </a:rPr>
              <a:t>PLAN OF ACTION</a:t>
            </a:r>
          </a:p>
          <a:p>
            <a:r>
              <a:rPr lang="en-US" dirty="0">
                <a:latin typeface="Garamond" panose="02020404030301010803" pitchFamily="18" charset="0"/>
              </a:rPr>
              <a:t>Create a </a:t>
            </a:r>
            <a:r>
              <a:rPr lang="en-US" b="1" dirty="0">
                <a:latin typeface="Garamond" panose="02020404030301010803" pitchFamily="18" charset="0"/>
              </a:rPr>
              <a:t>REFLECTIVE REPORT </a:t>
            </a:r>
            <a:r>
              <a:rPr lang="en-US" dirty="0">
                <a:latin typeface="Garamond" panose="02020404030301010803" pitchFamily="18" charset="0"/>
              </a:rPr>
              <a:t>of their experiences</a:t>
            </a:r>
          </a:p>
          <a:p>
            <a:r>
              <a:rPr lang="en-US" b="1" dirty="0">
                <a:latin typeface="Garamond" panose="02020404030301010803" pitchFamily="18" charset="0"/>
              </a:rPr>
              <a:t>Meet expected deadlines</a:t>
            </a:r>
            <a:r>
              <a:rPr lang="en-US" dirty="0">
                <a:latin typeface="Garamond" panose="02020404030301010803" pitchFamily="18" charset="0"/>
              </a:rPr>
              <a:t>; they will count for a grade (quarterly)</a:t>
            </a:r>
          </a:p>
        </p:txBody>
      </p:sp>
      <p:sp>
        <p:nvSpPr>
          <p:cNvPr id="3" name="Title 2"/>
          <p:cNvSpPr>
            <a:spLocks noGrp="1"/>
          </p:cNvSpPr>
          <p:nvPr>
            <p:ph type="title"/>
          </p:nvPr>
        </p:nvSpPr>
        <p:spPr>
          <a:xfrm>
            <a:off x="0" y="29029"/>
            <a:ext cx="9144000" cy="1143000"/>
          </a:xfrm>
        </p:spPr>
        <p:txBody>
          <a:bodyPr>
            <a:noAutofit/>
          </a:bodyPr>
          <a:lstStyle/>
          <a:p>
            <a:pPr algn="ctr"/>
            <a:r>
              <a:rPr lang="en-US" sz="3400" dirty="0">
                <a:latin typeface="Garamond" panose="02020404030301010803" pitchFamily="18" charset="0"/>
              </a:rPr>
              <a:t>General Parameters of the Project </a:t>
            </a:r>
            <a:br>
              <a:rPr lang="en-US" sz="3400" dirty="0">
                <a:latin typeface="Garamond" panose="02020404030301010803" pitchFamily="18" charset="0"/>
              </a:rPr>
            </a:br>
            <a:r>
              <a:rPr lang="en-US" sz="3400" dirty="0">
                <a:latin typeface="Garamond" panose="02020404030301010803" pitchFamily="18" charset="0"/>
              </a:rPr>
              <a:t>(What students HAVE to do…)</a:t>
            </a:r>
          </a:p>
        </p:txBody>
      </p:sp>
    </p:spTree>
    <p:extLst>
      <p:ext uri="{BB962C8B-B14F-4D97-AF65-F5344CB8AC3E}">
        <p14:creationId xmlns:p14="http://schemas.microsoft.com/office/powerpoint/2010/main" val="3962669121"/>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57200"/>
            <a:ext cx="8686800" cy="509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972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a:latin typeface="Garamond" panose="02020404030301010803" pitchFamily="18" charset="0"/>
              </a:rPr>
              <a:t>ATL SKILLS (important!)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31354672"/>
              </p:ext>
            </p:extLst>
          </p:nvPr>
        </p:nvGraphicFramePr>
        <p:xfrm>
          <a:off x="152400" y="914400"/>
          <a:ext cx="8839200" cy="5825018"/>
        </p:xfrm>
        <a:graphic>
          <a:graphicData uri="http://schemas.openxmlformats.org/drawingml/2006/table">
            <a:tbl>
              <a:tblPr/>
              <a:tblGrid>
                <a:gridCol w="4572002">
                  <a:extLst>
                    <a:ext uri="{9D8B030D-6E8A-4147-A177-3AD203B41FA5}">
                      <a16:colId xmlns:a16="http://schemas.microsoft.com/office/drawing/2014/main" val="20000"/>
                    </a:ext>
                  </a:extLst>
                </a:gridCol>
                <a:gridCol w="4267198">
                  <a:extLst>
                    <a:ext uri="{9D8B030D-6E8A-4147-A177-3AD203B41FA5}">
                      <a16:colId xmlns:a16="http://schemas.microsoft.com/office/drawing/2014/main" val="20001"/>
                    </a:ext>
                  </a:extLst>
                </a:gridCol>
              </a:tblGrid>
              <a:tr h="457200">
                <a:tc>
                  <a:txBody>
                    <a:bodyPr/>
                    <a:lstStyle/>
                    <a:p>
                      <a:pPr marR="0" indent="0" algn="l" rtl="0">
                        <a:lnSpc>
                          <a:spcPct val="119000"/>
                        </a:lnSpc>
                        <a:spcBef>
                          <a:spcPts val="0"/>
                        </a:spcBef>
                        <a:spcAft>
                          <a:spcPts val="0"/>
                        </a:spcAft>
                      </a:pPr>
                      <a:r>
                        <a:rPr lang="en-US" sz="2600" b="1" kern="1400" dirty="0">
                          <a:solidFill>
                            <a:srgbClr val="000000"/>
                          </a:solidFill>
                          <a:effectLst/>
                          <a:latin typeface="Garamond" panose="02020404030301010803" pitchFamily="18" charset="0"/>
                        </a:rPr>
                        <a:t>ATL Skill Categories</a:t>
                      </a:r>
                      <a:endParaRPr lang="en-US" sz="2600" kern="1400" dirty="0">
                        <a:solidFill>
                          <a:srgbClr val="000000"/>
                        </a:solidFill>
                        <a:effectLst/>
                        <a:latin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b="1" kern="1400">
                          <a:solidFill>
                            <a:srgbClr val="000000"/>
                          </a:solidFill>
                          <a:effectLst/>
                          <a:latin typeface="Garamond" panose="02020404030301010803" pitchFamily="18" charset="0"/>
                        </a:rPr>
                        <a:t>MYP ATL Skill Clusters</a:t>
                      </a:r>
                      <a:endParaRPr lang="en-US" sz="2600" kern="1400">
                        <a:solidFill>
                          <a:srgbClr val="000000"/>
                        </a:solidFill>
                        <a:effectLst/>
                        <a:latin typeface="Garamond" panose="02020404030301010803"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57200">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I.   Communication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7200">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Social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II.  Collaboration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57200">
                <a:tc rowSpan="3">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Self-Management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III.  Organization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57200">
                <a:tc vMerge="1">
                  <a:txBody>
                    <a:bodyPr/>
                    <a:lstStyle/>
                    <a:p>
                      <a:endParaRPr lang="en-US"/>
                    </a:p>
                  </a:txBody>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IV.  Affective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2408">
                <a:tc vMerge="1">
                  <a:txBody>
                    <a:bodyPr/>
                    <a:lstStyle/>
                    <a:p>
                      <a:endParaRPr lang="en-US"/>
                    </a:p>
                  </a:txBody>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V.  Reflection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34002">
                <a:tc rowSpan="2">
                  <a:txBody>
                    <a:bodyPr/>
                    <a:lstStyle/>
                    <a:p>
                      <a:pPr marR="0" indent="0" algn="l" rtl="0">
                        <a:lnSpc>
                          <a:spcPct val="119000"/>
                        </a:lnSpc>
                        <a:spcBef>
                          <a:spcPts val="0"/>
                        </a:spcBef>
                        <a:spcAft>
                          <a:spcPts val="0"/>
                        </a:spcAft>
                      </a:pPr>
                      <a:r>
                        <a:rPr lang="en-US" sz="2600" kern="1400">
                          <a:solidFill>
                            <a:srgbClr val="000000"/>
                          </a:solidFill>
                          <a:effectLst/>
                          <a:latin typeface="Garamond" panose="02020404030301010803" pitchFamily="18" charset="0"/>
                        </a:rPr>
                        <a:t>Research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VI.  Information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42544">
                <a:tc vMerge="1">
                  <a:txBody>
                    <a:bodyPr/>
                    <a:lstStyle/>
                    <a:p>
                      <a:endParaRPr lang="en-US"/>
                    </a:p>
                  </a:txBody>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VII.  Media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24256">
                <a:tc rowSpan="3">
                  <a:txBody>
                    <a:bodyPr/>
                    <a:lstStyle/>
                    <a:p>
                      <a:pPr marR="0" indent="0" algn="l" rtl="0">
                        <a:lnSpc>
                          <a:spcPct val="119000"/>
                        </a:lnSpc>
                        <a:spcBef>
                          <a:spcPts val="0"/>
                        </a:spcBef>
                        <a:spcAft>
                          <a:spcPts val="0"/>
                        </a:spcAft>
                      </a:pPr>
                      <a:r>
                        <a:rPr lang="en-US" sz="2600" kern="1400">
                          <a:solidFill>
                            <a:srgbClr val="000000"/>
                          </a:solidFill>
                          <a:effectLst/>
                          <a:latin typeface="Garamond" panose="02020404030301010803" pitchFamily="18" charset="0"/>
                        </a:rPr>
                        <a:t>Thinking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VIII.  Critical Thinking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3400">
                <a:tc vMerge="1">
                  <a:txBody>
                    <a:bodyPr/>
                    <a:lstStyle/>
                    <a:p>
                      <a:endParaRPr lang="en-US"/>
                    </a:p>
                  </a:txBody>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IX.  Creative Thinking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2408">
                <a:tc vMerge="1">
                  <a:txBody>
                    <a:bodyPr/>
                    <a:lstStyle/>
                    <a:p>
                      <a:endParaRPr lang="en-US"/>
                    </a:p>
                  </a:txBody>
                  <a:tcPr/>
                </a:tc>
                <a:tc>
                  <a:txBody>
                    <a:bodyPr/>
                    <a:lstStyle/>
                    <a:p>
                      <a:pPr marR="0" indent="0" algn="l" rtl="0">
                        <a:lnSpc>
                          <a:spcPct val="119000"/>
                        </a:lnSpc>
                        <a:spcBef>
                          <a:spcPts val="0"/>
                        </a:spcBef>
                        <a:spcAft>
                          <a:spcPts val="0"/>
                        </a:spcAft>
                      </a:pPr>
                      <a:r>
                        <a:rPr lang="en-US" sz="2600" kern="1400" dirty="0">
                          <a:solidFill>
                            <a:srgbClr val="000000"/>
                          </a:solidFill>
                          <a:effectLst/>
                          <a:latin typeface="Garamond" panose="02020404030301010803" pitchFamily="18" charset="0"/>
                        </a:rPr>
                        <a:t>    X.  Transfer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6" name="Control 1"/>
          <p:cNvSpPr>
            <a:spLocks noChangeArrowheads="1" noChangeShapeType="1"/>
          </p:cNvSpPr>
          <p:nvPr/>
        </p:nvSpPr>
        <p:spPr bwMode="auto">
          <a:xfrm>
            <a:off x="6554788" y="3114675"/>
            <a:ext cx="3540125" cy="2671763"/>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3268043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3810000"/>
          </a:xfrm>
        </p:spPr>
        <p:txBody>
          <a:bodyPr>
            <a:normAutofit/>
          </a:bodyPr>
          <a:lstStyle/>
          <a:p>
            <a:pPr algn="ctr"/>
            <a:r>
              <a:rPr lang="en-US" sz="5000" u="sng" dirty="0">
                <a:latin typeface="Garamond" panose="02020404030301010803" pitchFamily="18" charset="0"/>
              </a:rPr>
              <a:t>OBJECTIVE</a:t>
            </a:r>
            <a:br>
              <a:rPr lang="en-US" sz="5000" dirty="0">
                <a:latin typeface="Garamond" panose="02020404030301010803" pitchFamily="18" charset="0"/>
              </a:rPr>
            </a:br>
            <a:br>
              <a:rPr lang="en-US" sz="5000" dirty="0">
                <a:latin typeface="Garamond" panose="02020404030301010803" pitchFamily="18" charset="0"/>
              </a:rPr>
            </a:br>
            <a:r>
              <a:rPr lang="en-US" sz="5000" dirty="0">
                <a:latin typeface="Garamond" panose="02020404030301010803" pitchFamily="18" charset="0"/>
              </a:rPr>
              <a:t>THE BASICS…</a:t>
            </a:r>
            <a:br>
              <a:rPr lang="en-US" dirty="0">
                <a:latin typeface="Garamond" panose="02020404030301010803" pitchFamily="18" charset="0"/>
              </a:rPr>
            </a:br>
            <a:r>
              <a:rPr lang="en-US" dirty="0">
                <a:latin typeface="Garamond" panose="02020404030301010803" pitchFamily="18" charset="0"/>
              </a:rPr>
              <a:t>	-What is the Personal Project?</a:t>
            </a:r>
            <a:br>
              <a:rPr lang="en-US" dirty="0">
                <a:latin typeface="Garamond" panose="02020404030301010803" pitchFamily="18" charset="0"/>
              </a:rPr>
            </a:br>
            <a:r>
              <a:rPr lang="en-US" dirty="0">
                <a:latin typeface="Garamond" panose="02020404030301010803" pitchFamily="18" charset="0"/>
              </a:rPr>
              <a:t>	-What do I </a:t>
            </a:r>
            <a:r>
              <a:rPr lang="en-US" u="sng" dirty="0">
                <a:latin typeface="Garamond" panose="02020404030301010803" pitchFamily="18" charset="0"/>
              </a:rPr>
              <a:t>have</a:t>
            </a:r>
            <a:r>
              <a:rPr lang="en-US" dirty="0">
                <a:latin typeface="Garamond" panose="02020404030301010803" pitchFamily="18" charset="0"/>
              </a:rPr>
              <a:t> to do?</a:t>
            </a:r>
          </a:p>
        </p:txBody>
      </p:sp>
    </p:spTree>
    <p:extLst>
      <p:ext uri="{BB962C8B-B14F-4D97-AF65-F5344CB8AC3E}">
        <p14:creationId xmlns:p14="http://schemas.microsoft.com/office/powerpoint/2010/main" val="820500471"/>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myp personal project compon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533400"/>
            <a:ext cx="5734050" cy="5296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14400" y="1219200"/>
            <a:ext cx="1371600" cy="2954655"/>
          </a:xfrm>
          <a:prstGeom prst="rect">
            <a:avLst/>
          </a:prstGeom>
        </p:spPr>
        <p:txBody>
          <a:bodyPr wrap="square">
            <a:spAutoFit/>
          </a:bodyPr>
          <a:lstStyle/>
          <a:p>
            <a:pPr algn="ctr"/>
            <a:r>
              <a:rPr lang="en-US" sz="2500" dirty="0">
                <a:solidFill>
                  <a:schemeClr val="accent4">
                    <a:lumMod val="75000"/>
                  </a:schemeClr>
                </a:solidFill>
                <a:latin typeface="Caveat"/>
              </a:rPr>
              <a:t>Product</a:t>
            </a:r>
            <a:endParaRPr lang="en-US" sz="2500" dirty="0">
              <a:solidFill>
                <a:schemeClr val="accent4">
                  <a:lumMod val="75000"/>
                </a:schemeClr>
              </a:solidFill>
              <a:latin typeface="Times New Roman" panose="02020603050405020304" pitchFamily="18" charset="0"/>
            </a:endParaRPr>
          </a:p>
          <a:p>
            <a:br>
              <a:rPr lang="en-US" sz="2500" dirty="0"/>
            </a:br>
            <a:r>
              <a:rPr lang="en-US" sz="2500" dirty="0">
                <a:solidFill>
                  <a:srgbClr val="0070C0"/>
                </a:solidFill>
                <a:latin typeface="Pacifico"/>
              </a:rPr>
              <a:t>Process Journal</a:t>
            </a:r>
            <a:endParaRPr lang="en-US" sz="2500" dirty="0">
              <a:solidFill>
                <a:srgbClr val="0070C0"/>
              </a:solidFill>
              <a:latin typeface="Times New Roman" panose="02020603050405020304" pitchFamily="18" charset="0"/>
            </a:endParaRPr>
          </a:p>
          <a:p>
            <a:pPr algn="ctr"/>
            <a:br>
              <a:rPr lang="en-US" sz="2500" dirty="0"/>
            </a:br>
            <a:r>
              <a:rPr lang="en-US" sz="2500" dirty="0">
                <a:solidFill>
                  <a:srgbClr val="7030A0"/>
                </a:solidFill>
                <a:latin typeface="&amp;quot"/>
              </a:rPr>
              <a:t>Report</a:t>
            </a:r>
            <a:endParaRPr lang="en-US" sz="2500" dirty="0">
              <a:solidFill>
                <a:srgbClr val="7030A0"/>
              </a:solidFill>
              <a:latin typeface="Times New Roman" panose="02020603050405020304" pitchFamily="18" charset="0"/>
            </a:endParaRPr>
          </a:p>
          <a:p>
            <a:br>
              <a:rPr lang="en-US" dirty="0"/>
            </a:br>
            <a:endParaRPr lang="en-US" dirty="0"/>
          </a:p>
        </p:txBody>
      </p:sp>
    </p:spTree>
    <p:extLst>
      <p:ext uri="{BB962C8B-B14F-4D97-AF65-F5344CB8AC3E}">
        <p14:creationId xmlns:p14="http://schemas.microsoft.com/office/powerpoint/2010/main" val="40256251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62292" y="288689"/>
            <a:ext cx="8229600" cy="648072"/>
          </a:xfrm>
        </p:spPr>
        <p:txBody>
          <a:bodyPr>
            <a:normAutofit fontScale="90000"/>
          </a:bodyPr>
          <a:lstStyle/>
          <a:p>
            <a:pPr algn="ctr"/>
            <a:br>
              <a:rPr lang="hr-HR" sz="4000" b="1" dirty="0"/>
            </a:br>
            <a:r>
              <a:rPr lang="hr-HR" sz="4000" b="1" dirty="0">
                <a:latin typeface="+mn-lt"/>
              </a:rPr>
              <a:t>A PRODUCT OR OUTCOME </a:t>
            </a:r>
            <a:endParaRPr lang="en-US" sz="4000" b="1" dirty="0">
              <a:latin typeface="+mn-lt"/>
            </a:endParaRPr>
          </a:p>
        </p:txBody>
      </p:sp>
      <p:sp>
        <p:nvSpPr>
          <p:cNvPr id="89091" name="Rectangle 3"/>
          <p:cNvSpPr>
            <a:spLocks noGrp="1" noChangeArrowheads="1"/>
          </p:cNvSpPr>
          <p:nvPr>
            <p:ph idx="1"/>
          </p:nvPr>
        </p:nvSpPr>
        <p:spPr>
          <a:xfrm>
            <a:off x="228600" y="1524000"/>
            <a:ext cx="8496984" cy="4823648"/>
          </a:xfrm>
        </p:spPr>
        <p:txBody>
          <a:bodyPr>
            <a:normAutofit fontScale="85000" lnSpcReduction="20000"/>
          </a:bodyPr>
          <a:lstStyle/>
          <a:p>
            <a:pPr>
              <a:lnSpc>
                <a:spcPct val="80000"/>
              </a:lnSpc>
            </a:pPr>
            <a:r>
              <a:rPr lang="hr-HR" sz="2400" dirty="0" err="1">
                <a:latin typeface="+mj-lt"/>
              </a:rPr>
              <a:t>an</a:t>
            </a:r>
            <a:r>
              <a:rPr lang="hr-HR" sz="2400" dirty="0">
                <a:latin typeface="+mj-lt"/>
              </a:rPr>
              <a:t> original work of </a:t>
            </a:r>
            <a:r>
              <a:rPr lang="hr-HR" sz="2400" dirty="0" err="1">
                <a:latin typeface="+mj-lt"/>
              </a:rPr>
              <a:t>art</a:t>
            </a:r>
            <a:r>
              <a:rPr lang="hr-HR" sz="2400" dirty="0">
                <a:latin typeface="+mj-lt"/>
              </a:rPr>
              <a:t> -</a:t>
            </a:r>
            <a:r>
              <a:rPr lang="hr-HR" sz="2400" dirty="0" err="1">
                <a:latin typeface="+mj-lt"/>
              </a:rPr>
              <a:t>piece</a:t>
            </a:r>
            <a:r>
              <a:rPr lang="hr-HR" sz="2400" dirty="0">
                <a:latin typeface="+mj-lt"/>
              </a:rPr>
              <a:t> of </a:t>
            </a:r>
            <a:r>
              <a:rPr lang="hr-HR" sz="2400" dirty="0" err="1">
                <a:latin typeface="+mj-lt"/>
              </a:rPr>
              <a:t>creative</a:t>
            </a:r>
            <a:r>
              <a:rPr lang="hr-HR" sz="2400" dirty="0">
                <a:latin typeface="+mj-lt"/>
              </a:rPr>
              <a:t> </a:t>
            </a:r>
            <a:r>
              <a:rPr lang="hr-HR" sz="2400" dirty="0" err="1">
                <a:latin typeface="+mj-lt"/>
              </a:rPr>
              <a:t>writing</a:t>
            </a:r>
            <a:r>
              <a:rPr lang="hr-HR" sz="2400" dirty="0">
                <a:latin typeface="+mj-lt"/>
              </a:rPr>
              <a:t>- a </a:t>
            </a:r>
            <a:r>
              <a:rPr lang="hr-HR" sz="2400" dirty="0" err="1">
                <a:latin typeface="+mj-lt"/>
              </a:rPr>
              <a:t>novel</a:t>
            </a:r>
            <a:r>
              <a:rPr lang="hr-HR" sz="2400" dirty="0">
                <a:latin typeface="+mj-lt"/>
              </a:rPr>
              <a:t>, </a:t>
            </a:r>
          </a:p>
          <a:p>
            <a:pPr marL="0" indent="0">
              <a:lnSpc>
                <a:spcPct val="80000"/>
              </a:lnSpc>
              <a:buNone/>
            </a:pPr>
            <a:r>
              <a:rPr lang="hr-HR" sz="2400" dirty="0">
                <a:latin typeface="+mj-lt"/>
              </a:rPr>
              <a:t>     a </a:t>
            </a:r>
            <a:r>
              <a:rPr lang="hr-HR" sz="2400" dirty="0" err="1">
                <a:latin typeface="+mj-lt"/>
              </a:rPr>
              <a:t>collection</a:t>
            </a:r>
            <a:r>
              <a:rPr lang="hr-HR" sz="2400" dirty="0">
                <a:latin typeface="+mj-lt"/>
              </a:rPr>
              <a:t> of </a:t>
            </a:r>
            <a:r>
              <a:rPr lang="hr-HR" sz="2400" dirty="0" err="1">
                <a:latin typeface="+mj-lt"/>
              </a:rPr>
              <a:t>short</a:t>
            </a:r>
            <a:r>
              <a:rPr lang="hr-HR" sz="2400" dirty="0">
                <a:latin typeface="+mj-lt"/>
              </a:rPr>
              <a:t> </a:t>
            </a:r>
            <a:r>
              <a:rPr lang="hr-HR" sz="2400" dirty="0" err="1">
                <a:latin typeface="+mj-lt"/>
              </a:rPr>
              <a:t>stories</a:t>
            </a:r>
            <a:r>
              <a:rPr lang="hr-HR" sz="2400" dirty="0">
                <a:latin typeface="+mj-lt"/>
              </a:rPr>
              <a:t>,  a song </a:t>
            </a:r>
          </a:p>
          <a:p>
            <a:pPr>
              <a:lnSpc>
                <a:spcPct val="80000"/>
              </a:lnSpc>
            </a:pPr>
            <a:r>
              <a:rPr lang="hr-HR" sz="2400" dirty="0">
                <a:latin typeface="+mj-lt"/>
              </a:rPr>
              <a:t>a </a:t>
            </a:r>
            <a:r>
              <a:rPr lang="hr-HR" sz="2400" dirty="0" err="1">
                <a:latin typeface="+mj-lt"/>
              </a:rPr>
              <a:t>sculpture</a:t>
            </a:r>
            <a:r>
              <a:rPr lang="hr-HR" sz="2400" dirty="0">
                <a:latin typeface="+mj-lt"/>
              </a:rPr>
              <a:t>  </a:t>
            </a:r>
          </a:p>
          <a:p>
            <a:pPr>
              <a:lnSpc>
                <a:spcPct val="80000"/>
              </a:lnSpc>
            </a:pPr>
            <a:r>
              <a:rPr lang="hr-HR" sz="2400" dirty="0">
                <a:latin typeface="+mj-lt"/>
              </a:rPr>
              <a:t>a model</a:t>
            </a:r>
          </a:p>
          <a:p>
            <a:pPr>
              <a:lnSpc>
                <a:spcPct val="80000"/>
              </a:lnSpc>
            </a:pPr>
            <a:r>
              <a:rPr lang="hr-HR" sz="2400" dirty="0">
                <a:latin typeface="+mj-lt"/>
              </a:rPr>
              <a:t>a business plan </a:t>
            </a:r>
            <a:r>
              <a:rPr lang="hr-HR" sz="2400" dirty="0" err="1">
                <a:latin typeface="+mj-lt"/>
              </a:rPr>
              <a:t>e.g</a:t>
            </a:r>
            <a:r>
              <a:rPr lang="hr-HR" sz="2400" dirty="0">
                <a:latin typeface="+mj-lt"/>
              </a:rPr>
              <a:t>. </a:t>
            </a:r>
            <a:r>
              <a:rPr lang="hr-HR" sz="2400" b="1" dirty="0" err="1">
                <a:solidFill>
                  <a:schemeClr val="accent2">
                    <a:lumMod val="75000"/>
                  </a:schemeClr>
                </a:solidFill>
                <a:latin typeface="+mj-lt"/>
              </a:rPr>
              <a:t>How</a:t>
            </a:r>
            <a:r>
              <a:rPr lang="hr-HR" sz="2400" b="1" dirty="0">
                <a:solidFill>
                  <a:schemeClr val="accent2">
                    <a:lumMod val="75000"/>
                  </a:schemeClr>
                </a:solidFill>
                <a:latin typeface="+mj-lt"/>
              </a:rPr>
              <a:t> to </a:t>
            </a:r>
            <a:r>
              <a:rPr lang="hr-HR" sz="2400" b="1" dirty="0" err="1">
                <a:solidFill>
                  <a:schemeClr val="accent2">
                    <a:lumMod val="75000"/>
                  </a:schemeClr>
                </a:solidFill>
                <a:latin typeface="+mj-lt"/>
              </a:rPr>
              <a:t>help</a:t>
            </a:r>
            <a:r>
              <a:rPr lang="hr-HR" sz="2400" b="1" dirty="0">
                <a:solidFill>
                  <a:schemeClr val="accent2">
                    <a:lumMod val="75000"/>
                  </a:schemeClr>
                </a:solidFill>
                <a:latin typeface="+mj-lt"/>
              </a:rPr>
              <a:t> Croatia </a:t>
            </a:r>
            <a:r>
              <a:rPr lang="hr-HR" sz="2400" b="1" dirty="0" err="1">
                <a:solidFill>
                  <a:schemeClr val="accent2">
                    <a:lumMod val="75000"/>
                  </a:schemeClr>
                </a:solidFill>
                <a:latin typeface="+mj-lt"/>
              </a:rPr>
              <a:t>get</a:t>
            </a:r>
            <a:r>
              <a:rPr lang="hr-HR" sz="2400" b="1" dirty="0">
                <a:solidFill>
                  <a:schemeClr val="accent2">
                    <a:lumMod val="75000"/>
                  </a:schemeClr>
                </a:solidFill>
                <a:latin typeface="+mj-lt"/>
              </a:rPr>
              <a:t> </a:t>
            </a:r>
            <a:r>
              <a:rPr lang="hr-HR" sz="2400" b="1" dirty="0" err="1">
                <a:solidFill>
                  <a:schemeClr val="accent2">
                    <a:lumMod val="75000"/>
                  </a:schemeClr>
                </a:solidFill>
                <a:latin typeface="+mj-lt"/>
              </a:rPr>
              <a:t>out</a:t>
            </a:r>
            <a:r>
              <a:rPr lang="hr-HR" sz="2400" b="1" dirty="0">
                <a:solidFill>
                  <a:schemeClr val="accent2">
                    <a:lumMod val="75000"/>
                  </a:schemeClr>
                </a:solidFill>
                <a:latin typeface="+mj-lt"/>
              </a:rPr>
              <a:t> of the </a:t>
            </a:r>
            <a:r>
              <a:rPr lang="hr-HR" sz="2400" b="1" dirty="0" err="1">
                <a:solidFill>
                  <a:schemeClr val="accent2">
                    <a:lumMod val="75000"/>
                  </a:schemeClr>
                </a:solidFill>
                <a:latin typeface="+mj-lt"/>
              </a:rPr>
              <a:t>recession</a:t>
            </a:r>
            <a:r>
              <a:rPr lang="hr-HR" sz="2400" b="1" dirty="0">
                <a:solidFill>
                  <a:schemeClr val="accent2">
                    <a:lumMod val="75000"/>
                  </a:schemeClr>
                </a:solidFill>
                <a:latin typeface="+mj-lt"/>
              </a:rPr>
              <a:t>?</a:t>
            </a:r>
          </a:p>
          <a:p>
            <a:pPr>
              <a:lnSpc>
                <a:spcPct val="80000"/>
              </a:lnSpc>
            </a:pPr>
            <a:r>
              <a:rPr lang="hr-HR" sz="2400" dirty="0">
                <a:latin typeface="+mj-lt"/>
              </a:rPr>
              <a:t>a </a:t>
            </a:r>
            <a:r>
              <a:rPr lang="hr-HR" sz="2400" dirty="0" err="1">
                <a:latin typeface="+mj-lt"/>
              </a:rPr>
              <a:t>campaign</a:t>
            </a:r>
            <a:r>
              <a:rPr lang="hr-HR" sz="2400" dirty="0">
                <a:latin typeface="+mj-lt"/>
              </a:rPr>
              <a:t> </a:t>
            </a:r>
          </a:p>
          <a:p>
            <a:pPr marL="0" indent="0">
              <a:lnSpc>
                <a:spcPct val="80000"/>
              </a:lnSpc>
              <a:buNone/>
            </a:pPr>
            <a:r>
              <a:rPr lang="hr-HR" sz="2400" dirty="0">
                <a:latin typeface="+mj-lt"/>
              </a:rPr>
              <a:t> </a:t>
            </a:r>
          </a:p>
          <a:p>
            <a:pPr>
              <a:lnSpc>
                <a:spcPct val="80000"/>
              </a:lnSpc>
            </a:pPr>
            <a:endParaRPr lang="hr-HR" sz="2400" dirty="0">
              <a:latin typeface="+mj-lt"/>
            </a:endParaRPr>
          </a:p>
          <a:p>
            <a:pPr marL="0" indent="0">
              <a:lnSpc>
                <a:spcPct val="80000"/>
              </a:lnSpc>
              <a:buNone/>
            </a:pPr>
            <a:endParaRPr lang="hr-HR" sz="2400" dirty="0">
              <a:latin typeface="+mj-lt"/>
            </a:endParaRPr>
          </a:p>
          <a:p>
            <a:pPr>
              <a:lnSpc>
                <a:spcPct val="80000"/>
              </a:lnSpc>
            </a:pPr>
            <a:r>
              <a:rPr lang="hr-HR" sz="2400" dirty="0">
                <a:latin typeface="+mj-lt"/>
              </a:rPr>
              <a:t>a </a:t>
            </a:r>
            <a:r>
              <a:rPr lang="hr-HR" sz="2400" dirty="0" err="1">
                <a:latin typeface="+mj-lt"/>
              </a:rPr>
              <a:t>blueprint</a:t>
            </a:r>
            <a:r>
              <a:rPr lang="hr-HR" sz="2400" dirty="0">
                <a:latin typeface="+mj-lt"/>
              </a:rPr>
              <a:t>  or </a:t>
            </a:r>
            <a:r>
              <a:rPr lang="hr-HR" sz="2400" dirty="0" err="1">
                <a:latin typeface="+mj-lt"/>
              </a:rPr>
              <a:t>drawing</a:t>
            </a:r>
            <a:endParaRPr lang="hr-HR" sz="2400" dirty="0">
              <a:latin typeface="+mj-lt"/>
            </a:endParaRPr>
          </a:p>
          <a:p>
            <a:pPr>
              <a:lnSpc>
                <a:spcPct val="80000"/>
              </a:lnSpc>
              <a:buFont typeface="Arial" panose="020B0604020202020204" pitchFamily="34" charset="0"/>
              <a:buChar char="•"/>
            </a:pPr>
            <a:r>
              <a:rPr lang="hr-HR" sz="2400" dirty="0" err="1">
                <a:latin typeface="+mj-lt"/>
              </a:rPr>
              <a:t>an</a:t>
            </a:r>
            <a:r>
              <a:rPr lang="hr-HR" sz="2400" dirty="0">
                <a:latin typeface="+mj-lt"/>
              </a:rPr>
              <a:t> </a:t>
            </a:r>
            <a:r>
              <a:rPr lang="hr-HR" sz="2400" dirty="0" err="1">
                <a:latin typeface="+mj-lt"/>
              </a:rPr>
              <a:t>essay</a:t>
            </a:r>
            <a:r>
              <a:rPr lang="hr-HR" sz="2400" dirty="0">
                <a:latin typeface="+mj-lt"/>
              </a:rPr>
              <a:t> (</a:t>
            </a:r>
            <a:r>
              <a:rPr lang="hr-HR" sz="2400" dirty="0" err="1">
                <a:latin typeface="+mj-lt"/>
              </a:rPr>
              <a:t>scientific</a:t>
            </a:r>
            <a:r>
              <a:rPr lang="hr-HR" sz="2400" dirty="0">
                <a:latin typeface="+mj-lt"/>
              </a:rPr>
              <a:t>, </a:t>
            </a:r>
            <a:r>
              <a:rPr lang="hr-HR" sz="2400" dirty="0" err="1">
                <a:latin typeface="+mj-lt"/>
              </a:rPr>
              <a:t>litereary</a:t>
            </a:r>
            <a:r>
              <a:rPr lang="hr-HR" sz="2400" dirty="0">
                <a:latin typeface="+mj-lt"/>
              </a:rPr>
              <a:t> or </a:t>
            </a:r>
            <a:r>
              <a:rPr lang="hr-HR" sz="2400" dirty="0" err="1">
                <a:latin typeface="+mj-lt"/>
              </a:rPr>
              <a:t>other</a:t>
            </a:r>
            <a:r>
              <a:rPr lang="hr-HR" sz="2400" dirty="0">
                <a:latin typeface="+mj-lt"/>
              </a:rPr>
              <a:t>)  </a:t>
            </a:r>
          </a:p>
          <a:p>
            <a:pPr>
              <a:lnSpc>
                <a:spcPct val="80000"/>
              </a:lnSpc>
              <a:buFont typeface="Arial" panose="020B0604020202020204" pitchFamily="34" charset="0"/>
              <a:buChar char="•"/>
            </a:pPr>
            <a:endParaRPr lang="hr-HR" sz="2400" dirty="0">
              <a:latin typeface="+mj-lt"/>
            </a:endParaRPr>
          </a:p>
          <a:p>
            <a:pPr>
              <a:lnSpc>
                <a:spcPct val="80000"/>
              </a:lnSpc>
            </a:pPr>
            <a:r>
              <a:rPr lang="hr-HR" sz="2400" dirty="0">
                <a:latin typeface="+mj-lt"/>
              </a:rPr>
              <a:t>a video/</a:t>
            </a:r>
            <a:r>
              <a:rPr lang="hr-HR" sz="2400" dirty="0" err="1">
                <a:latin typeface="+mj-lt"/>
              </a:rPr>
              <a:t>computer</a:t>
            </a:r>
            <a:r>
              <a:rPr lang="hr-HR" sz="2400" dirty="0">
                <a:latin typeface="+mj-lt"/>
              </a:rPr>
              <a:t> game,</a:t>
            </a:r>
            <a:r>
              <a:rPr lang="hr-HR" sz="2400" dirty="0" err="1">
                <a:latin typeface="+mj-lt"/>
              </a:rPr>
              <a:t>website</a:t>
            </a:r>
            <a:endParaRPr lang="hr-HR" sz="2400" dirty="0">
              <a:latin typeface="+mj-lt"/>
            </a:endParaRPr>
          </a:p>
          <a:p>
            <a:pPr>
              <a:lnSpc>
                <a:spcPct val="80000"/>
              </a:lnSpc>
            </a:pPr>
            <a:r>
              <a:rPr lang="hr-HR" sz="2400" dirty="0">
                <a:latin typeface="+mj-lt"/>
              </a:rPr>
              <a:t>a course of study  e.g.</a:t>
            </a:r>
            <a:r>
              <a:rPr lang="en-US" sz="2400" dirty="0">
                <a:latin typeface="+mj-lt"/>
              </a:rPr>
              <a:t> </a:t>
            </a:r>
            <a:r>
              <a:rPr lang="en-US" sz="2400" dirty="0">
                <a:solidFill>
                  <a:schemeClr val="accent2">
                    <a:lumMod val="75000"/>
                  </a:schemeClr>
                </a:solidFill>
                <a:latin typeface="+mj-lt"/>
              </a:rPr>
              <a:t>Ho</a:t>
            </a:r>
            <a:r>
              <a:rPr lang="hr-HR" sz="2400" dirty="0">
                <a:solidFill>
                  <a:schemeClr val="accent2">
                    <a:lumMod val="75000"/>
                  </a:schemeClr>
                </a:solidFill>
                <a:latin typeface="+mj-lt"/>
              </a:rPr>
              <a:t>w to play a 	          in 4 months? </a:t>
            </a:r>
            <a:r>
              <a:rPr lang="hr-HR" sz="2400" dirty="0" err="1">
                <a:solidFill>
                  <a:schemeClr val="accent2">
                    <a:lumMod val="75000"/>
                  </a:schemeClr>
                </a:solidFill>
                <a:latin typeface="+mj-lt"/>
              </a:rPr>
              <a:t>How</a:t>
            </a:r>
            <a:r>
              <a:rPr lang="hr-HR" sz="2400" dirty="0">
                <a:solidFill>
                  <a:schemeClr val="accent2">
                    <a:lumMod val="75000"/>
                  </a:schemeClr>
                </a:solidFill>
                <a:latin typeface="+mj-lt"/>
              </a:rPr>
              <a:t> to </a:t>
            </a:r>
            <a:r>
              <a:rPr lang="hr-HR" sz="2400" dirty="0" err="1">
                <a:solidFill>
                  <a:schemeClr val="accent2">
                    <a:lumMod val="75000"/>
                  </a:schemeClr>
                </a:solidFill>
                <a:latin typeface="+mj-lt"/>
              </a:rPr>
              <a:t>learn</a:t>
            </a:r>
            <a:r>
              <a:rPr lang="hr-HR" sz="2400" dirty="0">
                <a:solidFill>
                  <a:schemeClr val="accent2">
                    <a:lumMod val="75000"/>
                  </a:schemeClr>
                </a:solidFill>
                <a:latin typeface="+mj-lt"/>
              </a:rPr>
              <a:t>  in 3 </a:t>
            </a:r>
            <a:r>
              <a:rPr lang="hr-HR" sz="2400" dirty="0" err="1">
                <a:solidFill>
                  <a:schemeClr val="accent2">
                    <a:lumMod val="75000"/>
                  </a:schemeClr>
                </a:solidFill>
                <a:latin typeface="+mj-lt"/>
              </a:rPr>
              <a:t>months</a:t>
            </a:r>
            <a:r>
              <a:rPr lang="hr-HR" sz="2400" dirty="0">
                <a:solidFill>
                  <a:schemeClr val="accent2">
                    <a:lumMod val="75000"/>
                  </a:schemeClr>
                </a:solidFill>
                <a:latin typeface="+mj-lt"/>
              </a:rPr>
              <a:t>? </a:t>
            </a:r>
            <a:r>
              <a:rPr lang="hr-HR" sz="2400" dirty="0">
                <a:solidFill>
                  <a:schemeClr val="accent1"/>
                </a:solidFill>
                <a:latin typeface="+mj-lt"/>
              </a:rPr>
              <a:t>		</a:t>
            </a:r>
          </a:p>
          <a:p>
            <a:pPr>
              <a:lnSpc>
                <a:spcPct val="80000"/>
              </a:lnSpc>
            </a:pPr>
            <a:endParaRPr lang="hr-HR" sz="2400" dirty="0">
              <a:latin typeface="+mj-lt"/>
            </a:endParaRPr>
          </a:p>
          <a:p>
            <a:pPr>
              <a:lnSpc>
                <a:spcPct val="80000"/>
              </a:lnSpc>
            </a:pPr>
            <a:r>
              <a:rPr lang="hr-HR" sz="2400" dirty="0">
                <a:latin typeface="+mj-lt"/>
              </a:rPr>
              <a:t>a film/video </a:t>
            </a:r>
          </a:p>
          <a:p>
            <a:pPr>
              <a:lnSpc>
                <a:spcPct val="80000"/>
              </a:lnSpc>
            </a:pPr>
            <a:r>
              <a:rPr lang="hr-HR" sz="2400" dirty="0" err="1">
                <a:latin typeface="+mj-lt"/>
              </a:rPr>
              <a:t>etc</a:t>
            </a:r>
            <a:r>
              <a:rPr lang="hr-HR" sz="2400" dirty="0">
                <a:latin typeface="+mj-lt"/>
              </a:rPr>
              <a:t>.</a:t>
            </a:r>
          </a:p>
          <a:p>
            <a:pPr>
              <a:lnSpc>
                <a:spcPct val="80000"/>
              </a:lnSpc>
              <a:buFontTx/>
              <a:buNone/>
            </a:pPr>
            <a:r>
              <a:rPr lang="hr-HR" sz="2400" dirty="0">
                <a:latin typeface="+mj-lt"/>
              </a:rPr>
              <a:t> </a:t>
            </a:r>
            <a:endParaRPr lang="en-US" sz="2400" dirty="0">
              <a:latin typeface="+mj-lt"/>
            </a:endParaRPr>
          </a:p>
        </p:txBody>
      </p:sp>
      <p:pic>
        <p:nvPicPr>
          <p:cNvPr id="3076" name="Picture 4" descr="C:\Users\dkos\AppData\Local\Microsoft\Windows\Temporary Internet Files\Content.IE5\DXEKRD80\Smear-Campaign-300x29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760" y="2743200"/>
            <a:ext cx="1258224" cy="1020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dkos\AppData\Local\Microsoft\Windows\Temporary Internet Files\Content.IE5\08QF8B6S\Film-Kopf-Filmklapp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0300" y="5157192"/>
            <a:ext cx="1219144" cy="10223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kos\AppData\Local\Microsoft\Windows\Temporary Internet Files\Content.IE5\PSP5QOKX\blurb[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595" y="2858661"/>
            <a:ext cx="222235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kos\AppData\Local\Microsoft\Windows\Temporary Internet Files\Content.IE5\08QF8B6S\cardtrumpet[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0350" y="4416492"/>
            <a:ext cx="1037164" cy="10526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kos\AppData\Local\Microsoft\Windows\Temporary Internet Files\Content.IE5\08QF8B6S\music_notes_png_by_doloresdevelde-d5gt35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32022" y="1762819"/>
            <a:ext cx="1559146" cy="76214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dkos\AppData\Local\Microsoft\Windows\Temporary Internet Files\Content.IE5\G8HO6K0J\Japanese-language[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0418" y="5014943"/>
            <a:ext cx="1559147" cy="908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36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Garamond" panose="02020404030301010803" pitchFamily="18" charset="0"/>
              </a:rPr>
              <a:t>Use </a:t>
            </a:r>
            <a:r>
              <a:rPr lang="en-US" dirty="0" err="1">
                <a:latin typeface="Garamond" panose="02020404030301010803" pitchFamily="18" charset="0"/>
              </a:rPr>
              <a:t>ManageBac</a:t>
            </a:r>
            <a:r>
              <a:rPr lang="en-US" dirty="0">
                <a:latin typeface="Garamond" panose="02020404030301010803" pitchFamily="18" charset="0"/>
              </a:rPr>
              <a:t> - It’s a GREAT place to store everything – reflection, research, sources, etc. (No fear of losing your work!)</a:t>
            </a:r>
          </a:p>
          <a:p>
            <a:r>
              <a:rPr lang="en-US" dirty="0">
                <a:latin typeface="Garamond" panose="02020404030301010803" pitchFamily="18" charset="0"/>
              </a:rPr>
              <a:t>They can add journals entries, files, websites, photos, etc.</a:t>
            </a:r>
          </a:p>
          <a:p>
            <a:r>
              <a:rPr lang="en-US" dirty="0">
                <a:latin typeface="Garamond" panose="02020404030301010803" pitchFamily="18" charset="0"/>
              </a:rPr>
              <a:t>Consistent entries are an absolute necessity from all CRITERION A-D!</a:t>
            </a:r>
          </a:p>
          <a:p>
            <a:r>
              <a:rPr lang="en-US" dirty="0">
                <a:latin typeface="Garamond" panose="02020404030301010803" pitchFamily="18" charset="0"/>
              </a:rPr>
              <a:t>Use this as supporting evidence for development of ATL skills when writing your reflective report</a:t>
            </a:r>
          </a:p>
          <a:p>
            <a:r>
              <a:rPr lang="en-US" dirty="0">
                <a:latin typeface="Garamond" panose="02020404030301010803" pitchFamily="18" charset="0"/>
              </a:rPr>
              <a:t>Students can include up to 10 excerpts along with their report to support assertions made in the report</a:t>
            </a:r>
          </a:p>
          <a:p>
            <a:endParaRPr lang="en-US" dirty="0">
              <a:latin typeface="Garamond" panose="02020404030301010803" pitchFamily="18" charset="0"/>
            </a:endParaRPr>
          </a:p>
        </p:txBody>
      </p:sp>
      <p:sp>
        <p:nvSpPr>
          <p:cNvPr id="3" name="Title 2"/>
          <p:cNvSpPr>
            <a:spLocks noGrp="1"/>
          </p:cNvSpPr>
          <p:nvPr>
            <p:ph type="title"/>
          </p:nvPr>
        </p:nvSpPr>
        <p:spPr/>
        <p:txBody>
          <a:bodyPr/>
          <a:lstStyle/>
          <a:p>
            <a:r>
              <a:rPr lang="en-US" cap="all" dirty="0">
                <a:latin typeface="Garamond" panose="02020404030301010803" pitchFamily="18" charset="0"/>
              </a:rPr>
              <a:t>The Process Journal</a:t>
            </a:r>
          </a:p>
        </p:txBody>
      </p:sp>
    </p:spTree>
    <p:extLst>
      <p:ext uri="{BB962C8B-B14F-4D97-AF65-F5344CB8AC3E}">
        <p14:creationId xmlns:p14="http://schemas.microsoft.com/office/powerpoint/2010/main" val="42606168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cap="all" dirty="0">
                <a:latin typeface="Garamond" panose="02020404030301010803" pitchFamily="18" charset="0"/>
              </a:rPr>
              <a:t>Process Journal: Criterion B</a:t>
            </a:r>
          </a:p>
        </p:txBody>
      </p:sp>
      <p:pic>
        <p:nvPicPr>
          <p:cNvPr id="2" name="Picture 1"/>
          <p:cNvPicPr>
            <a:picLocks noChangeAspect="1"/>
          </p:cNvPicPr>
          <p:nvPr/>
        </p:nvPicPr>
        <p:blipFill>
          <a:blip r:embed="rId3"/>
          <a:stretch>
            <a:fillRect/>
          </a:stretch>
        </p:blipFill>
        <p:spPr>
          <a:xfrm>
            <a:off x="2133600" y="1143000"/>
            <a:ext cx="5405437" cy="5019818"/>
          </a:xfrm>
          <a:prstGeom prst="rect">
            <a:avLst/>
          </a:prstGeom>
        </p:spPr>
      </p:pic>
    </p:spTree>
    <p:extLst>
      <p:ext uri="{BB962C8B-B14F-4D97-AF65-F5344CB8AC3E}">
        <p14:creationId xmlns:p14="http://schemas.microsoft.com/office/powerpoint/2010/main" val="1976173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8800" y="685800"/>
            <a:ext cx="5486400" cy="5522213"/>
          </a:xfrm>
          <a:prstGeom prst="rect">
            <a:avLst/>
          </a:prstGeom>
        </p:spPr>
      </p:pic>
      <p:sp>
        <p:nvSpPr>
          <p:cNvPr id="3" name="Title 2"/>
          <p:cNvSpPr>
            <a:spLocks noGrp="1"/>
          </p:cNvSpPr>
          <p:nvPr>
            <p:ph type="title"/>
          </p:nvPr>
        </p:nvSpPr>
        <p:spPr>
          <a:xfrm>
            <a:off x="457200" y="30480"/>
            <a:ext cx="8229600" cy="1143000"/>
          </a:xfrm>
        </p:spPr>
        <p:txBody>
          <a:bodyPr/>
          <a:lstStyle/>
          <a:p>
            <a:r>
              <a:rPr lang="en-US" dirty="0"/>
              <a:t>Process Journal: Criterion C</a:t>
            </a:r>
          </a:p>
        </p:txBody>
      </p:sp>
    </p:spTree>
    <p:extLst>
      <p:ext uri="{BB962C8B-B14F-4D97-AF65-F5344CB8AC3E}">
        <p14:creationId xmlns:p14="http://schemas.microsoft.com/office/powerpoint/2010/main" val="141719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cap="all" dirty="0">
                <a:latin typeface="Garamond" panose="02020404030301010803" pitchFamily="18" charset="0"/>
              </a:rPr>
              <a:t>The Process Journal</a:t>
            </a:r>
          </a:p>
        </p:txBody>
      </p:sp>
      <p:pic>
        <p:nvPicPr>
          <p:cNvPr id="5" name="Picture 4"/>
          <p:cNvPicPr>
            <a:picLocks noChangeAspect="1"/>
          </p:cNvPicPr>
          <p:nvPr/>
        </p:nvPicPr>
        <p:blipFill rotWithShape="1">
          <a:blip r:embed="rId3"/>
          <a:srcRect b="38817"/>
          <a:stretch/>
        </p:blipFill>
        <p:spPr>
          <a:xfrm>
            <a:off x="609600" y="1143000"/>
            <a:ext cx="7696200" cy="5253880"/>
          </a:xfrm>
          <a:prstGeom prst="rect">
            <a:avLst/>
          </a:prstGeom>
        </p:spPr>
      </p:pic>
    </p:spTree>
    <p:extLst>
      <p:ext uri="{BB962C8B-B14F-4D97-AF65-F5344CB8AC3E}">
        <p14:creationId xmlns:p14="http://schemas.microsoft.com/office/powerpoint/2010/main" val="1943818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62292" y="288689"/>
            <a:ext cx="8229600" cy="648072"/>
          </a:xfrm>
        </p:spPr>
        <p:txBody>
          <a:bodyPr>
            <a:normAutofit fontScale="90000"/>
          </a:bodyPr>
          <a:lstStyle/>
          <a:p>
            <a:pPr algn="ctr"/>
            <a:br>
              <a:rPr lang="hr-HR" sz="4000" b="1" dirty="0"/>
            </a:br>
            <a:r>
              <a:rPr lang="en-US" sz="4000" dirty="0">
                <a:latin typeface="+mn-lt"/>
              </a:rPr>
              <a:t>The REPORT</a:t>
            </a:r>
            <a:r>
              <a:rPr lang="hr-HR" sz="4000" b="1" dirty="0">
                <a:latin typeface="+mn-lt"/>
              </a:rPr>
              <a:t> </a:t>
            </a:r>
            <a:endParaRPr lang="en-US" sz="4000" b="1" dirty="0">
              <a:latin typeface="+mn-lt"/>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3793"/>
          <a:stretch/>
        </p:blipFill>
        <p:spPr>
          <a:xfrm>
            <a:off x="914400" y="1295400"/>
            <a:ext cx="7269266" cy="4148882"/>
          </a:xfrm>
          <a:prstGeom prst="rect">
            <a:avLst/>
          </a:prstGeom>
        </p:spPr>
      </p:pic>
    </p:spTree>
    <p:extLst>
      <p:ext uri="{BB962C8B-B14F-4D97-AF65-F5344CB8AC3E}">
        <p14:creationId xmlns:p14="http://schemas.microsoft.com/office/powerpoint/2010/main" val="3652450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62292" y="288689"/>
            <a:ext cx="8229600" cy="648072"/>
          </a:xfrm>
        </p:spPr>
        <p:txBody>
          <a:bodyPr>
            <a:normAutofit fontScale="90000"/>
          </a:bodyPr>
          <a:lstStyle/>
          <a:p>
            <a:pPr algn="ctr"/>
            <a:br>
              <a:rPr lang="hr-HR" sz="4000" b="1" dirty="0"/>
            </a:br>
            <a:r>
              <a:rPr lang="en-US" sz="4000" dirty="0">
                <a:latin typeface="+mn-lt"/>
              </a:rPr>
              <a:t>The REPORT</a:t>
            </a:r>
            <a:r>
              <a:rPr lang="hr-HR" sz="4000" b="1" dirty="0">
                <a:latin typeface="+mn-lt"/>
              </a:rPr>
              <a:t> </a:t>
            </a:r>
            <a:endParaRPr lang="en-US" sz="4000" b="1" dirty="0">
              <a:latin typeface="+mn-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162" y="1066800"/>
            <a:ext cx="6299860" cy="4862513"/>
          </a:xfrm>
          <a:prstGeom prst="rect">
            <a:avLst/>
          </a:prstGeom>
        </p:spPr>
      </p:pic>
    </p:spTree>
    <p:extLst>
      <p:ext uri="{BB962C8B-B14F-4D97-AF65-F5344CB8AC3E}">
        <p14:creationId xmlns:p14="http://schemas.microsoft.com/office/powerpoint/2010/main" val="2631057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1200"/>
            <a:ext cx="8229600" cy="2362200"/>
          </a:xfrm>
        </p:spPr>
        <p:txBody>
          <a:bodyPr>
            <a:normAutofit/>
          </a:bodyPr>
          <a:lstStyle/>
          <a:p>
            <a:r>
              <a:rPr lang="en-US" sz="5000" dirty="0">
                <a:latin typeface="Garamond" panose="02020404030301010803" pitchFamily="18" charset="0"/>
              </a:rPr>
              <a:t>THE PHASES OF THE PROJECT…</a:t>
            </a:r>
            <a:br>
              <a:rPr lang="en-US" dirty="0">
                <a:latin typeface="Garamond" panose="02020404030301010803" pitchFamily="18" charset="0"/>
              </a:rPr>
            </a:br>
            <a:r>
              <a:rPr lang="en-US" dirty="0">
                <a:latin typeface="Garamond" panose="02020404030301010803" pitchFamily="18" charset="0"/>
              </a:rPr>
              <a:t>	</a:t>
            </a:r>
          </a:p>
        </p:txBody>
      </p:sp>
    </p:spTree>
    <p:extLst>
      <p:ext uri="{BB962C8B-B14F-4D97-AF65-F5344CB8AC3E}">
        <p14:creationId xmlns:p14="http://schemas.microsoft.com/office/powerpoint/2010/main" val="27498047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905000"/>
            <a:ext cx="8915400" cy="4572000"/>
          </a:xfrm>
        </p:spPr>
        <p:txBody>
          <a:bodyPr>
            <a:normAutofit/>
          </a:bodyPr>
          <a:lstStyle/>
          <a:p>
            <a:r>
              <a:rPr lang="en-US" sz="3300" dirty="0">
                <a:latin typeface="Garamond" panose="02020404030301010803" pitchFamily="18" charset="0"/>
              </a:rPr>
              <a:t>Choose a topic and develop a highly challenging goal!</a:t>
            </a:r>
          </a:p>
          <a:p>
            <a:r>
              <a:rPr lang="en-US" sz="3300" dirty="0">
                <a:latin typeface="Garamond" panose="02020404030301010803" pitchFamily="18" charset="0"/>
              </a:rPr>
              <a:t>Develop a product/outcome based on that goal</a:t>
            </a:r>
          </a:p>
          <a:p>
            <a:r>
              <a:rPr lang="en-US" sz="3300" dirty="0">
                <a:latin typeface="Garamond" panose="02020404030301010803" pitchFamily="18" charset="0"/>
              </a:rPr>
              <a:t>Choose ONE </a:t>
            </a:r>
            <a:r>
              <a:rPr lang="en-US" sz="3300" dirty="0">
                <a:latin typeface="Garamond" panose="02020404030301010803" pitchFamily="18" charset="0"/>
                <a:hlinkClick r:id="rId3" action="ppaction://hlinksldjump"/>
              </a:rPr>
              <a:t>Global Context </a:t>
            </a:r>
            <a:r>
              <a:rPr lang="en-US" sz="3300" dirty="0">
                <a:latin typeface="Garamond" panose="02020404030301010803" pitchFamily="18" charset="0"/>
              </a:rPr>
              <a:t>to guide your project</a:t>
            </a:r>
          </a:p>
          <a:p>
            <a:r>
              <a:rPr lang="en-US" sz="3300" dirty="0">
                <a:latin typeface="Garamond" panose="02020404030301010803" pitchFamily="18" charset="0"/>
              </a:rPr>
              <a:t>Begin entries into </a:t>
            </a:r>
            <a:r>
              <a:rPr lang="en-US" sz="3300" dirty="0" err="1">
                <a:latin typeface="Garamond" panose="02020404030301010803" pitchFamily="18" charset="0"/>
              </a:rPr>
              <a:t>ManageBac</a:t>
            </a:r>
            <a:r>
              <a:rPr lang="en-US" sz="3300" dirty="0">
                <a:latin typeface="Garamond" panose="02020404030301010803" pitchFamily="18" charset="0"/>
              </a:rPr>
              <a:t> about the process, make references to the ATL skills</a:t>
            </a:r>
          </a:p>
          <a:p>
            <a:r>
              <a:rPr lang="en-US" sz="3300" dirty="0">
                <a:latin typeface="Garamond" panose="02020404030301010803" pitchFamily="18" charset="0"/>
              </a:rPr>
              <a:t>Meet their supervisor</a:t>
            </a:r>
          </a:p>
          <a:p>
            <a:pPr marL="109728" indent="0">
              <a:buNone/>
            </a:pPr>
            <a:endParaRPr lang="en-US" dirty="0">
              <a:latin typeface="Garamond" panose="02020404030301010803" pitchFamily="18" charset="0"/>
            </a:endParaRPr>
          </a:p>
          <a:p>
            <a:endParaRPr lang="en-US" dirty="0">
              <a:latin typeface="Garamond" panose="02020404030301010803" pitchFamily="18" charset="0"/>
            </a:endParaRPr>
          </a:p>
          <a:p>
            <a:endParaRPr lang="en-US" dirty="0">
              <a:latin typeface="Garamond" panose="02020404030301010803" pitchFamily="18" charset="0"/>
            </a:endParaRPr>
          </a:p>
        </p:txBody>
      </p:sp>
      <p:sp>
        <p:nvSpPr>
          <p:cNvPr id="3" name="Title 2"/>
          <p:cNvSpPr>
            <a:spLocks noGrp="1"/>
          </p:cNvSpPr>
          <p:nvPr>
            <p:ph type="title"/>
          </p:nvPr>
        </p:nvSpPr>
        <p:spPr>
          <a:xfrm>
            <a:off x="419100" y="29028"/>
            <a:ext cx="8229600" cy="1723571"/>
          </a:xfrm>
        </p:spPr>
        <p:txBody>
          <a:bodyPr>
            <a:noAutofit/>
          </a:bodyPr>
          <a:lstStyle/>
          <a:p>
            <a:pPr algn="ctr"/>
            <a:r>
              <a:rPr lang="en-US" sz="4200" dirty="0">
                <a:latin typeface="Garamond" panose="02020404030301010803" pitchFamily="18" charset="0"/>
              </a:rPr>
              <a:t>Phase 1: Topic, Goal, Product/ Outcome, Global Context, Begin Process Journal Entries, Supervisor</a:t>
            </a:r>
          </a:p>
        </p:txBody>
      </p:sp>
    </p:spTree>
    <p:extLst>
      <p:ext uri="{BB962C8B-B14F-4D97-AF65-F5344CB8AC3E}">
        <p14:creationId xmlns:p14="http://schemas.microsoft.com/office/powerpoint/2010/main" val="25344830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305800" cy="4525963"/>
          </a:xfrm>
        </p:spPr>
        <p:txBody>
          <a:bodyPr>
            <a:noAutofit/>
          </a:bodyPr>
          <a:lstStyle/>
          <a:p>
            <a:r>
              <a:rPr lang="en-US" sz="3200" dirty="0">
                <a:latin typeface="Garamond" panose="02020404030301010803" pitchFamily="18" charset="0"/>
              </a:rPr>
              <a:t>An opportunity to demonstrate specific SKILLS students have gained in the IB </a:t>
            </a:r>
            <a:r>
              <a:rPr lang="en-US" sz="3200" dirty="0" err="1">
                <a:latin typeface="Garamond" panose="02020404030301010803" pitchFamily="18" charset="0"/>
              </a:rPr>
              <a:t>programme</a:t>
            </a:r>
            <a:r>
              <a:rPr lang="en-US" sz="3200" dirty="0">
                <a:latin typeface="Garamond" panose="02020404030301010803" pitchFamily="18" charset="0"/>
              </a:rPr>
              <a:t> as they end the last year of MYP, year 5.</a:t>
            </a:r>
          </a:p>
          <a:p>
            <a:endParaRPr lang="en-US" sz="3200" dirty="0">
              <a:latin typeface="Garamond" panose="02020404030301010803" pitchFamily="18" charset="0"/>
            </a:endParaRPr>
          </a:p>
          <a:p>
            <a:r>
              <a:rPr lang="en-US" sz="3200" dirty="0">
                <a:latin typeface="Garamond" panose="02020404030301010803" pitchFamily="18" charset="0"/>
              </a:rPr>
              <a:t>Gives students the opportunity to engage in something they feel is valuable!</a:t>
            </a:r>
          </a:p>
          <a:p>
            <a:endParaRPr lang="en-US" sz="3200" dirty="0">
              <a:latin typeface="Garamond" panose="02020404030301010803" pitchFamily="18" charset="0"/>
            </a:endParaRPr>
          </a:p>
          <a:p>
            <a:r>
              <a:rPr lang="en-US" sz="3200" dirty="0">
                <a:latin typeface="Garamond" panose="02020404030301010803" pitchFamily="18" charset="0"/>
              </a:rPr>
              <a:t>An independent assignment on ANY topic &amp; can take on ANY form!</a:t>
            </a:r>
          </a:p>
          <a:p>
            <a:endParaRPr lang="en-US" sz="3200" dirty="0">
              <a:latin typeface="Garamond" panose="02020404030301010803" pitchFamily="18" charset="0"/>
            </a:endParaRPr>
          </a:p>
        </p:txBody>
      </p:sp>
      <p:sp>
        <p:nvSpPr>
          <p:cNvPr id="2" name="Title 1"/>
          <p:cNvSpPr>
            <a:spLocks noGrp="1"/>
          </p:cNvSpPr>
          <p:nvPr>
            <p:ph type="title"/>
          </p:nvPr>
        </p:nvSpPr>
        <p:spPr/>
        <p:txBody>
          <a:bodyPr/>
          <a:lstStyle/>
          <a:p>
            <a:r>
              <a:rPr lang="en-US" dirty="0">
                <a:latin typeface="Garamond" panose="02020404030301010803" pitchFamily="18" charset="0"/>
              </a:rPr>
              <a:t>What is the Personal Project?</a:t>
            </a:r>
          </a:p>
        </p:txBody>
      </p:sp>
    </p:spTree>
    <p:extLst>
      <p:ext uri="{BB962C8B-B14F-4D97-AF65-F5344CB8AC3E}">
        <p14:creationId xmlns:p14="http://schemas.microsoft.com/office/powerpoint/2010/main" val="1024223440"/>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9100" y="29029"/>
            <a:ext cx="8229600" cy="885372"/>
          </a:xfrm>
        </p:spPr>
        <p:txBody>
          <a:bodyPr>
            <a:normAutofit/>
          </a:bodyPr>
          <a:lstStyle/>
          <a:p>
            <a:r>
              <a:rPr lang="en-US" dirty="0">
                <a:latin typeface="Garamond" panose="02020404030301010803" pitchFamily="18" charset="0"/>
              </a:rPr>
              <a:t>Samples of highly challenging goals</a:t>
            </a:r>
          </a:p>
        </p:txBody>
      </p:sp>
      <p:graphicFrame>
        <p:nvGraphicFramePr>
          <p:cNvPr id="5" name="Table 4"/>
          <p:cNvGraphicFramePr>
            <a:graphicFrameLocks noGrp="1"/>
          </p:cNvGraphicFramePr>
          <p:nvPr>
            <p:extLst/>
          </p:nvPr>
        </p:nvGraphicFramePr>
        <p:xfrm>
          <a:off x="152400" y="899888"/>
          <a:ext cx="8763000" cy="5791200"/>
        </p:xfrm>
        <a:graphic>
          <a:graphicData uri="http://schemas.openxmlformats.org/drawingml/2006/table">
            <a:tbl>
              <a:tblPr/>
              <a:tblGrid>
                <a:gridCol w="2057663">
                  <a:extLst>
                    <a:ext uri="{9D8B030D-6E8A-4147-A177-3AD203B41FA5}">
                      <a16:colId xmlns:a16="http://schemas.microsoft.com/office/drawing/2014/main" val="20000"/>
                    </a:ext>
                  </a:extLst>
                </a:gridCol>
                <a:gridCol w="2693753">
                  <a:extLst>
                    <a:ext uri="{9D8B030D-6E8A-4147-A177-3AD203B41FA5}">
                      <a16:colId xmlns:a16="http://schemas.microsoft.com/office/drawing/2014/main" val="20001"/>
                    </a:ext>
                  </a:extLst>
                </a:gridCol>
                <a:gridCol w="4011584">
                  <a:extLst>
                    <a:ext uri="{9D8B030D-6E8A-4147-A177-3AD203B41FA5}">
                      <a16:colId xmlns:a16="http://schemas.microsoft.com/office/drawing/2014/main" val="20002"/>
                    </a:ext>
                  </a:extLst>
                </a:gridCol>
              </a:tblGrid>
              <a:tr h="567843">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Outline a BASIC &amp;   appropriate goal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Define a clear and </a:t>
                      </a:r>
                    </a:p>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CHALLENGING goal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Define a clear and HIGHLY </a:t>
                      </a:r>
                    </a:p>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CHALLENGING GOAL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51766">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design</a:t>
                      </a:r>
                      <a:r>
                        <a:rPr lang="en-US" sz="1900" kern="1400">
                          <a:ln>
                            <a:noFill/>
                          </a:ln>
                          <a:solidFill>
                            <a:srgbClr val="000000"/>
                          </a:solidFill>
                          <a:effectLst/>
                          <a:latin typeface="Garamond" panose="02020404030301010803" pitchFamily="18" charset="0"/>
                        </a:rPr>
                        <a:t> my own   electric violin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To </a:t>
                      </a:r>
                      <a:r>
                        <a:rPr lang="en-US" sz="1900" u="sng" kern="1400" dirty="0">
                          <a:ln>
                            <a:noFill/>
                          </a:ln>
                          <a:solidFill>
                            <a:srgbClr val="000000"/>
                          </a:solidFill>
                          <a:effectLst/>
                          <a:latin typeface="Garamond" panose="02020404030301010803" pitchFamily="18" charset="0"/>
                        </a:rPr>
                        <a:t>research</a:t>
                      </a:r>
                      <a:r>
                        <a:rPr lang="en-US" sz="1900" kern="1400" dirty="0">
                          <a:ln>
                            <a:noFill/>
                          </a:ln>
                          <a:solidFill>
                            <a:srgbClr val="000000"/>
                          </a:solidFill>
                          <a:effectLst/>
                          <a:latin typeface="Garamond" panose="02020404030301010803" pitchFamily="18" charset="0"/>
                        </a:rPr>
                        <a:t> violin design and making, and then </a:t>
                      </a:r>
                      <a:r>
                        <a:rPr lang="en-US" sz="1900" u="sng" kern="1400" dirty="0">
                          <a:ln>
                            <a:noFill/>
                          </a:ln>
                          <a:solidFill>
                            <a:srgbClr val="000000"/>
                          </a:solidFill>
                          <a:effectLst/>
                          <a:latin typeface="Garamond" panose="02020404030301010803" pitchFamily="18" charset="0"/>
                        </a:rPr>
                        <a:t>design</a:t>
                      </a:r>
                      <a:r>
                        <a:rPr lang="en-US" sz="1900" kern="1400" dirty="0">
                          <a:ln>
                            <a:noFill/>
                          </a:ln>
                          <a:solidFill>
                            <a:srgbClr val="000000"/>
                          </a:solidFill>
                          <a:effectLst/>
                          <a:latin typeface="Garamond" panose="02020404030301010803" pitchFamily="18" charset="0"/>
                        </a:rPr>
                        <a:t> my own electric violin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research</a:t>
                      </a:r>
                      <a:r>
                        <a:rPr lang="en-US" sz="1900" kern="1400">
                          <a:ln>
                            <a:noFill/>
                          </a:ln>
                          <a:solidFill>
                            <a:srgbClr val="000000"/>
                          </a:solidFill>
                          <a:effectLst/>
                          <a:latin typeface="Garamond" panose="02020404030301010803" pitchFamily="18" charset="0"/>
                        </a:rPr>
                        <a:t> violin design and making, then </a:t>
                      </a:r>
                      <a:r>
                        <a:rPr lang="en-US" sz="1900" u="sng" kern="1400">
                          <a:ln>
                            <a:noFill/>
                          </a:ln>
                          <a:solidFill>
                            <a:srgbClr val="000000"/>
                          </a:solidFill>
                          <a:effectLst/>
                          <a:latin typeface="Garamond" panose="02020404030301010803" pitchFamily="18" charset="0"/>
                        </a:rPr>
                        <a:t>design</a:t>
                      </a:r>
                      <a:r>
                        <a:rPr lang="en-US" sz="1900" kern="1400">
                          <a:ln>
                            <a:noFill/>
                          </a:ln>
                          <a:solidFill>
                            <a:srgbClr val="000000"/>
                          </a:solidFill>
                          <a:effectLst/>
                          <a:latin typeface="Garamond" panose="02020404030301010803" pitchFamily="18" charset="0"/>
                        </a:rPr>
                        <a:t> and </a:t>
                      </a:r>
                      <a:r>
                        <a:rPr lang="en-US" sz="1900" u="sng" kern="1400">
                          <a:ln>
                            <a:noFill/>
                          </a:ln>
                          <a:solidFill>
                            <a:srgbClr val="000000"/>
                          </a:solidFill>
                          <a:effectLst/>
                          <a:latin typeface="Garamond" panose="02020404030301010803" pitchFamily="18" charset="0"/>
                        </a:rPr>
                        <a:t>produce</a:t>
                      </a:r>
                      <a:r>
                        <a:rPr lang="en-US" sz="1900" kern="1400">
                          <a:ln>
                            <a:noFill/>
                          </a:ln>
                          <a:solidFill>
                            <a:srgbClr val="000000"/>
                          </a:solidFill>
                          <a:effectLst/>
                          <a:latin typeface="Garamond" panose="02020404030301010803" pitchFamily="18" charset="0"/>
                        </a:rPr>
                        <a:t> my own 4 or 5 stringed electric     violin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41137">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design</a:t>
                      </a:r>
                      <a:r>
                        <a:rPr lang="en-US" sz="1900" kern="1400">
                          <a:ln>
                            <a:noFill/>
                          </a:ln>
                          <a:solidFill>
                            <a:srgbClr val="000000"/>
                          </a:solidFill>
                          <a:effectLst/>
                          <a:latin typeface="Garamond" panose="02020404030301010803" pitchFamily="18" charset="0"/>
                        </a:rPr>
                        <a:t> my own  summer clothing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To </a:t>
                      </a:r>
                      <a:r>
                        <a:rPr lang="en-US" sz="1900" u="sng" kern="1400" dirty="0">
                          <a:ln>
                            <a:noFill/>
                          </a:ln>
                          <a:solidFill>
                            <a:srgbClr val="000000"/>
                          </a:solidFill>
                          <a:effectLst/>
                          <a:latin typeface="Garamond" panose="02020404030301010803" pitchFamily="18" charset="0"/>
                        </a:rPr>
                        <a:t>research</a:t>
                      </a:r>
                      <a:r>
                        <a:rPr lang="en-US" sz="1900" kern="1400" dirty="0">
                          <a:ln>
                            <a:noFill/>
                          </a:ln>
                          <a:solidFill>
                            <a:srgbClr val="000000"/>
                          </a:solidFill>
                          <a:effectLst/>
                          <a:latin typeface="Garamond" panose="02020404030301010803" pitchFamily="18" charset="0"/>
                        </a:rPr>
                        <a:t> current fashion trends and then </a:t>
                      </a:r>
                      <a:r>
                        <a:rPr lang="en-US" sz="1900" u="sng" kern="1400" dirty="0">
                          <a:ln>
                            <a:noFill/>
                          </a:ln>
                          <a:solidFill>
                            <a:srgbClr val="000000"/>
                          </a:solidFill>
                          <a:effectLst/>
                          <a:latin typeface="Garamond" panose="02020404030301010803" pitchFamily="18" charset="0"/>
                        </a:rPr>
                        <a:t>design</a:t>
                      </a:r>
                      <a:r>
                        <a:rPr lang="en-US" sz="1900" kern="1400" dirty="0">
                          <a:ln>
                            <a:noFill/>
                          </a:ln>
                          <a:solidFill>
                            <a:srgbClr val="000000"/>
                          </a:solidFill>
                          <a:effectLst/>
                          <a:latin typeface="Garamond" panose="02020404030301010803" pitchFamily="18" charset="0"/>
                        </a:rPr>
                        <a:t> my own summer clothing collection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To </a:t>
                      </a:r>
                      <a:r>
                        <a:rPr lang="en-US" sz="1900" u="sng" kern="1400" dirty="0">
                          <a:ln>
                            <a:noFill/>
                          </a:ln>
                          <a:solidFill>
                            <a:srgbClr val="000000"/>
                          </a:solidFill>
                          <a:effectLst/>
                          <a:latin typeface="Garamond" panose="02020404030301010803" pitchFamily="18" charset="0"/>
                        </a:rPr>
                        <a:t>research</a:t>
                      </a:r>
                      <a:r>
                        <a:rPr lang="en-US" sz="1900" kern="1400" dirty="0">
                          <a:ln>
                            <a:noFill/>
                          </a:ln>
                          <a:solidFill>
                            <a:srgbClr val="000000"/>
                          </a:solidFill>
                          <a:effectLst/>
                          <a:latin typeface="Garamond" panose="02020404030301010803" pitchFamily="18" charset="0"/>
                        </a:rPr>
                        <a:t> current fashion trends and how to </a:t>
                      </a:r>
                      <a:r>
                        <a:rPr lang="en-US" sz="1900" u="sng" kern="1400" dirty="0">
                          <a:ln>
                            <a:noFill/>
                          </a:ln>
                          <a:solidFill>
                            <a:srgbClr val="000000"/>
                          </a:solidFill>
                          <a:effectLst/>
                          <a:latin typeface="Garamond" panose="02020404030301010803" pitchFamily="18" charset="0"/>
                        </a:rPr>
                        <a:t>design</a:t>
                      </a:r>
                      <a:r>
                        <a:rPr lang="en-US" sz="1900" kern="1400" dirty="0">
                          <a:ln>
                            <a:noFill/>
                          </a:ln>
                          <a:solidFill>
                            <a:srgbClr val="000000"/>
                          </a:solidFill>
                          <a:effectLst/>
                          <a:latin typeface="Garamond" panose="02020404030301010803" pitchFamily="18" charset="0"/>
                        </a:rPr>
                        <a:t> patterns.  Then </a:t>
                      </a:r>
                      <a:r>
                        <a:rPr lang="en-US" sz="1900" u="sng" kern="1400" dirty="0">
                          <a:ln>
                            <a:noFill/>
                          </a:ln>
                          <a:solidFill>
                            <a:srgbClr val="000000"/>
                          </a:solidFill>
                          <a:effectLst/>
                          <a:latin typeface="Garamond" panose="02020404030301010803" pitchFamily="18" charset="0"/>
                        </a:rPr>
                        <a:t>design</a:t>
                      </a:r>
                      <a:r>
                        <a:rPr lang="en-US" sz="1900" kern="1400" dirty="0">
                          <a:ln>
                            <a:noFill/>
                          </a:ln>
                          <a:solidFill>
                            <a:srgbClr val="000000"/>
                          </a:solidFill>
                          <a:effectLst/>
                          <a:latin typeface="Garamond" panose="02020404030301010803" pitchFamily="18" charset="0"/>
                        </a:rPr>
                        <a:t> and </a:t>
                      </a:r>
                      <a:r>
                        <a:rPr lang="en-US" sz="1900" u="sng" kern="1400" dirty="0">
                          <a:ln>
                            <a:noFill/>
                          </a:ln>
                          <a:solidFill>
                            <a:srgbClr val="000000"/>
                          </a:solidFill>
                          <a:effectLst/>
                          <a:latin typeface="Garamond" panose="02020404030301010803" pitchFamily="18" charset="0"/>
                        </a:rPr>
                        <a:t>create</a:t>
                      </a:r>
                      <a:r>
                        <a:rPr lang="en-US" sz="1900" kern="1400" dirty="0">
                          <a:ln>
                            <a:noFill/>
                          </a:ln>
                          <a:solidFill>
                            <a:srgbClr val="000000"/>
                          </a:solidFill>
                          <a:effectLst/>
                          <a:latin typeface="Garamond" panose="02020404030301010803" pitchFamily="18" charset="0"/>
                        </a:rPr>
                        <a:t> a       summer clothing collection and then </a:t>
                      </a:r>
                      <a:r>
                        <a:rPr lang="en-US" sz="1900" u="sng" kern="1400" dirty="0">
                          <a:ln>
                            <a:noFill/>
                          </a:ln>
                          <a:solidFill>
                            <a:srgbClr val="000000"/>
                          </a:solidFill>
                          <a:effectLst/>
                          <a:latin typeface="Garamond" panose="02020404030301010803" pitchFamily="18" charset="0"/>
                        </a:rPr>
                        <a:t>learn</a:t>
                      </a:r>
                      <a:r>
                        <a:rPr lang="en-US" sz="1900" kern="1400" dirty="0">
                          <a:ln>
                            <a:noFill/>
                          </a:ln>
                          <a:solidFill>
                            <a:srgbClr val="000000"/>
                          </a:solidFill>
                          <a:effectLst/>
                          <a:latin typeface="Garamond" panose="02020404030301010803" pitchFamily="18" charset="0"/>
                        </a:rPr>
                        <a:t> how to </a:t>
                      </a:r>
                      <a:r>
                        <a:rPr lang="en-US" sz="1900" u="sng" kern="1400" dirty="0">
                          <a:ln>
                            <a:noFill/>
                          </a:ln>
                          <a:solidFill>
                            <a:srgbClr val="000000"/>
                          </a:solidFill>
                          <a:effectLst/>
                          <a:latin typeface="Garamond" panose="02020404030301010803" pitchFamily="18" charset="0"/>
                        </a:rPr>
                        <a:t>create</a:t>
                      </a:r>
                      <a:r>
                        <a:rPr lang="en-US" sz="1900" kern="1400" dirty="0">
                          <a:ln>
                            <a:noFill/>
                          </a:ln>
                          <a:solidFill>
                            <a:srgbClr val="000000"/>
                          </a:solidFill>
                          <a:effectLst/>
                          <a:latin typeface="Garamond" panose="02020404030301010803" pitchFamily="18" charset="0"/>
                        </a:rPr>
                        <a:t> a “template website” to </a:t>
                      </a:r>
                      <a:r>
                        <a:rPr lang="en-US" sz="1900" u="sng" kern="1400" dirty="0">
                          <a:ln>
                            <a:noFill/>
                          </a:ln>
                          <a:solidFill>
                            <a:srgbClr val="000000"/>
                          </a:solidFill>
                          <a:effectLst/>
                          <a:latin typeface="Garamond" panose="02020404030301010803" pitchFamily="18" charset="0"/>
                        </a:rPr>
                        <a:t>market</a:t>
                      </a:r>
                      <a:r>
                        <a:rPr lang="en-US" sz="1900" kern="1400" dirty="0">
                          <a:ln>
                            <a:noFill/>
                          </a:ln>
                          <a:solidFill>
                            <a:srgbClr val="000000"/>
                          </a:solidFill>
                          <a:effectLst/>
                          <a:latin typeface="Garamond" panose="02020404030301010803" pitchFamily="18" charset="0"/>
                        </a:rPr>
                        <a:t> my designs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5688">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raise</a:t>
                      </a:r>
                      <a:r>
                        <a:rPr lang="en-US" sz="1900" kern="1400">
                          <a:ln>
                            <a:noFill/>
                          </a:ln>
                          <a:solidFill>
                            <a:srgbClr val="000000"/>
                          </a:solidFill>
                          <a:effectLst/>
                          <a:latin typeface="Garamond" panose="02020404030301010803" pitchFamily="18" charset="0"/>
                        </a:rPr>
                        <a:t> $400 for the education of an           Indonesian child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sponsor</a:t>
                      </a:r>
                      <a:r>
                        <a:rPr lang="en-US" sz="1900" kern="1400">
                          <a:ln>
                            <a:noFill/>
                          </a:ln>
                          <a:solidFill>
                            <a:srgbClr val="000000"/>
                          </a:solidFill>
                          <a:effectLst/>
                          <a:latin typeface="Garamond" panose="02020404030301010803" pitchFamily="18" charset="0"/>
                        </a:rPr>
                        <a:t> an Indonesian child to university for 4 years by     </a:t>
                      </a:r>
                      <a:r>
                        <a:rPr lang="en-US" sz="1900" u="sng" kern="1400">
                          <a:ln>
                            <a:noFill/>
                          </a:ln>
                          <a:solidFill>
                            <a:srgbClr val="000000"/>
                          </a:solidFill>
                          <a:effectLst/>
                          <a:latin typeface="Garamond" panose="02020404030301010803" pitchFamily="18" charset="0"/>
                        </a:rPr>
                        <a:t>raising</a:t>
                      </a:r>
                      <a:r>
                        <a:rPr lang="en-US" sz="1900" kern="1400">
                          <a:ln>
                            <a:noFill/>
                          </a:ln>
                          <a:solidFill>
                            <a:srgbClr val="000000"/>
                          </a:solidFill>
                          <a:effectLst/>
                          <a:latin typeface="Garamond" panose="02020404030301010803" pitchFamily="18" charset="0"/>
                        </a:rPr>
                        <a:t> $1500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To </a:t>
                      </a:r>
                      <a:r>
                        <a:rPr lang="en-US" sz="1900" u="sng" kern="1400" dirty="0">
                          <a:ln>
                            <a:noFill/>
                          </a:ln>
                          <a:solidFill>
                            <a:srgbClr val="000000"/>
                          </a:solidFill>
                          <a:effectLst/>
                          <a:latin typeface="Garamond" panose="02020404030301010803" pitchFamily="18" charset="0"/>
                        </a:rPr>
                        <a:t>volunteer</a:t>
                      </a:r>
                      <a:r>
                        <a:rPr lang="en-US" sz="1900" kern="1400" dirty="0">
                          <a:ln>
                            <a:noFill/>
                          </a:ln>
                          <a:solidFill>
                            <a:srgbClr val="000000"/>
                          </a:solidFill>
                          <a:effectLst/>
                          <a:latin typeface="Garamond" panose="02020404030301010803" pitchFamily="18" charset="0"/>
                        </a:rPr>
                        <a:t> at the International Humanities Foundation over the Christmas holidays and then </a:t>
                      </a:r>
                      <a:r>
                        <a:rPr lang="en-US" sz="1900" u="sng" kern="1400" dirty="0">
                          <a:ln>
                            <a:noFill/>
                          </a:ln>
                          <a:solidFill>
                            <a:srgbClr val="000000"/>
                          </a:solidFill>
                          <a:effectLst/>
                          <a:latin typeface="Garamond" panose="02020404030301010803" pitchFamily="18" charset="0"/>
                        </a:rPr>
                        <a:t>raise</a:t>
                      </a:r>
                      <a:r>
                        <a:rPr lang="en-US" sz="1900" kern="1400" dirty="0">
                          <a:ln>
                            <a:noFill/>
                          </a:ln>
                          <a:solidFill>
                            <a:srgbClr val="000000"/>
                          </a:solidFill>
                          <a:effectLst/>
                          <a:latin typeface="Garamond" panose="02020404030301010803" pitchFamily="18" charset="0"/>
                        </a:rPr>
                        <a:t> $1500 to </a:t>
                      </a:r>
                      <a:r>
                        <a:rPr lang="en-US" sz="1900" u="sng" kern="1400" dirty="0">
                          <a:ln>
                            <a:noFill/>
                          </a:ln>
                          <a:solidFill>
                            <a:srgbClr val="000000"/>
                          </a:solidFill>
                          <a:effectLst/>
                          <a:latin typeface="Garamond" panose="02020404030301010803" pitchFamily="18" charset="0"/>
                        </a:rPr>
                        <a:t>sponsor</a:t>
                      </a:r>
                      <a:r>
                        <a:rPr lang="en-US" sz="1900" kern="1400" dirty="0">
                          <a:ln>
                            <a:noFill/>
                          </a:ln>
                          <a:solidFill>
                            <a:srgbClr val="000000"/>
                          </a:solidFill>
                          <a:effectLst/>
                          <a:latin typeface="Garamond" panose="02020404030301010803" pitchFamily="18" charset="0"/>
                        </a:rPr>
                        <a:t> an Indonesian child to   university for 4 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51766">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donate</a:t>
                      </a:r>
                      <a:r>
                        <a:rPr lang="en-US" sz="1900" kern="1400">
                          <a:ln>
                            <a:noFill/>
                          </a:ln>
                          <a:solidFill>
                            <a:srgbClr val="000000"/>
                          </a:solidFill>
                          <a:effectLst/>
                          <a:latin typeface="Garamond" panose="02020404030301010803" pitchFamily="18" charset="0"/>
                        </a:rPr>
                        <a:t> money to a school in Bali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a:ln>
                            <a:noFill/>
                          </a:ln>
                          <a:solidFill>
                            <a:srgbClr val="000000"/>
                          </a:solidFill>
                          <a:effectLst/>
                          <a:latin typeface="Garamond" panose="02020404030301010803" pitchFamily="18" charset="0"/>
                        </a:rPr>
                        <a:t>To </a:t>
                      </a:r>
                      <a:r>
                        <a:rPr lang="en-US" sz="1900" u="sng" kern="1400">
                          <a:ln>
                            <a:noFill/>
                          </a:ln>
                          <a:solidFill>
                            <a:srgbClr val="000000"/>
                          </a:solidFill>
                          <a:effectLst/>
                          <a:latin typeface="Garamond" panose="02020404030301010803" pitchFamily="18" charset="0"/>
                        </a:rPr>
                        <a:t>raise</a:t>
                      </a:r>
                      <a:r>
                        <a:rPr lang="en-US" sz="1900" kern="1400">
                          <a:ln>
                            <a:noFill/>
                          </a:ln>
                          <a:solidFill>
                            <a:srgbClr val="000000"/>
                          </a:solidFill>
                          <a:effectLst/>
                          <a:latin typeface="Garamond" panose="02020404030301010803" pitchFamily="18" charset="0"/>
                        </a:rPr>
                        <a:t> money for a school in Bali and then </a:t>
                      </a:r>
                      <a:r>
                        <a:rPr lang="en-US" sz="1900" u="sng" kern="1400">
                          <a:ln>
                            <a:noFill/>
                          </a:ln>
                          <a:solidFill>
                            <a:srgbClr val="000000"/>
                          </a:solidFill>
                          <a:effectLst/>
                          <a:latin typeface="Garamond" panose="02020404030301010803" pitchFamily="18" charset="0"/>
                        </a:rPr>
                        <a:t>donate</a:t>
                      </a:r>
                      <a:r>
                        <a:rPr lang="en-US" sz="1900" kern="1400">
                          <a:ln>
                            <a:noFill/>
                          </a:ln>
                          <a:solidFill>
                            <a:srgbClr val="000000"/>
                          </a:solidFill>
                          <a:effectLst/>
                          <a:latin typeface="Garamond" panose="02020404030301010803" pitchFamily="18" charset="0"/>
                        </a:rPr>
                        <a:t> the money raised for the school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100000"/>
                        </a:lnSpc>
                        <a:spcBef>
                          <a:spcPts val="0"/>
                        </a:spcBef>
                        <a:spcAft>
                          <a:spcPts val="0"/>
                        </a:spcAft>
                      </a:pPr>
                      <a:r>
                        <a:rPr lang="en-US" sz="1900" kern="1400" dirty="0">
                          <a:ln>
                            <a:noFill/>
                          </a:ln>
                          <a:solidFill>
                            <a:srgbClr val="000000"/>
                          </a:solidFill>
                          <a:effectLst/>
                          <a:latin typeface="Garamond" panose="02020404030301010803" pitchFamily="18" charset="0"/>
                        </a:rPr>
                        <a:t>To </a:t>
                      </a:r>
                      <a:r>
                        <a:rPr lang="en-US" sz="1900" u="sng" kern="1400" dirty="0">
                          <a:ln>
                            <a:noFill/>
                          </a:ln>
                          <a:solidFill>
                            <a:srgbClr val="000000"/>
                          </a:solidFill>
                          <a:effectLst/>
                          <a:latin typeface="Garamond" panose="02020404030301010803" pitchFamily="18" charset="0"/>
                        </a:rPr>
                        <a:t>research</a:t>
                      </a:r>
                      <a:r>
                        <a:rPr lang="en-US" sz="1900" kern="1400" dirty="0">
                          <a:ln>
                            <a:noFill/>
                          </a:ln>
                          <a:solidFill>
                            <a:srgbClr val="000000"/>
                          </a:solidFill>
                          <a:effectLst/>
                          <a:latin typeface="Garamond" panose="02020404030301010803" pitchFamily="18" charset="0"/>
                        </a:rPr>
                        <a:t> schools in Bali and then </a:t>
                      </a:r>
                      <a:r>
                        <a:rPr lang="en-US" sz="1900" u="sng" kern="1400" dirty="0">
                          <a:ln>
                            <a:noFill/>
                          </a:ln>
                          <a:solidFill>
                            <a:srgbClr val="000000"/>
                          </a:solidFill>
                          <a:effectLst/>
                          <a:latin typeface="Garamond" panose="02020404030301010803" pitchFamily="18" charset="0"/>
                        </a:rPr>
                        <a:t>raise</a:t>
                      </a:r>
                      <a:r>
                        <a:rPr lang="en-US" sz="1900" kern="1400" dirty="0">
                          <a:ln>
                            <a:noFill/>
                          </a:ln>
                          <a:solidFill>
                            <a:srgbClr val="000000"/>
                          </a:solidFill>
                          <a:effectLst/>
                          <a:latin typeface="Garamond" panose="02020404030301010803" pitchFamily="18" charset="0"/>
                        </a:rPr>
                        <a:t> money to </a:t>
                      </a:r>
                      <a:r>
                        <a:rPr lang="en-US" sz="1900" u="sng" kern="1400" dirty="0">
                          <a:ln>
                            <a:noFill/>
                          </a:ln>
                          <a:solidFill>
                            <a:srgbClr val="000000"/>
                          </a:solidFill>
                          <a:effectLst/>
                          <a:latin typeface="Garamond" panose="02020404030301010803" pitchFamily="18" charset="0"/>
                        </a:rPr>
                        <a:t>purchase</a:t>
                      </a:r>
                      <a:r>
                        <a:rPr lang="en-US" sz="1900" kern="1400" dirty="0">
                          <a:ln>
                            <a:noFill/>
                          </a:ln>
                          <a:solidFill>
                            <a:srgbClr val="000000"/>
                          </a:solidFill>
                          <a:effectLst/>
                          <a:latin typeface="Garamond" panose="02020404030301010803" pitchFamily="18" charset="0"/>
                        </a:rPr>
                        <a:t> stationery for the school to </a:t>
                      </a:r>
                      <a:r>
                        <a:rPr lang="en-US" sz="1900" u="sng" kern="1400" dirty="0">
                          <a:ln>
                            <a:noFill/>
                          </a:ln>
                          <a:solidFill>
                            <a:srgbClr val="000000"/>
                          </a:solidFill>
                          <a:effectLst/>
                          <a:latin typeface="Garamond" panose="02020404030301010803" pitchFamily="18" charset="0"/>
                        </a:rPr>
                        <a:t>support</a:t>
                      </a:r>
                      <a:r>
                        <a:rPr lang="en-US" sz="1900" kern="1400" dirty="0">
                          <a:ln>
                            <a:noFill/>
                          </a:ln>
                          <a:solidFill>
                            <a:srgbClr val="000000"/>
                          </a:solidFill>
                          <a:effectLst/>
                          <a:latin typeface="Garamond" panose="02020404030301010803" pitchFamily="18" charset="0"/>
                        </a:rPr>
                        <a:t> student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Control 1"/>
          <p:cNvSpPr>
            <a:spLocks noChangeArrowheads="1" noChangeShapeType="1"/>
          </p:cNvSpPr>
          <p:nvPr/>
        </p:nvSpPr>
        <p:spPr bwMode="auto">
          <a:xfrm>
            <a:off x="757153" y="5105399"/>
            <a:ext cx="8465612" cy="3975409"/>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Tree>
    <p:extLst>
      <p:ext uri="{BB962C8B-B14F-4D97-AF65-F5344CB8AC3E}">
        <p14:creationId xmlns:p14="http://schemas.microsoft.com/office/powerpoint/2010/main" val="500776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229600" cy="868362"/>
          </a:xfrm>
        </p:spPr>
        <p:txBody>
          <a:bodyPr>
            <a:normAutofit/>
          </a:bodyPr>
          <a:lstStyle/>
          <a:p>
            <a:r>
              <a:rPr lang="en-US" dirty="0">
                <a:latin typeface="Garamond" panose="02020404030301010803" pitchFamily="18" charset="0"/>
              </a:rPr>
              <a:t>Global Contexts: Choose only ONE!</a:t>
            </a:r>
          </a:p>
        </p:txBody>
      </p:sp>
      <p:graphicFrame>
        <p:nvGraphicFramePr>
          <p:cNvPr id="6" name="Table 5"/>
          <p:cNvGraphicFramePr>
            <a:graphicFrameLocks noGrp="1"/>
          </p:cNvGraphicFramePr>
          <p:nvPr>
            <p:extLst/>
          </p:nvPr>
        </p:nvGraphicFramePr>
        <p:xfrm>
          <a:off x="152400" y="1141751"/>
          <a:ext cx="8915400" cy="5639903"/>
        </p:xfrm>
        <a:graphic>
          <a:graphicData uri="http://schemas.openxmlformats.org/drawingml/2006/table">
            <a:tbl>
              <a:tblPr/>
              <a:tblGrid>
                <a:gridCol w="3915879">
                  <a:extLst>
                    <a:ext uri="{9D8B030D-6E8A-4147-A177-3AD203B41FA5}">
                      <a16:colId xmlns:a16="http://schemas.microsoft.com/office/drawing/2014/main" val="2566096936"/>
                    </a:ext>
                  </a:extLst>
                </a:gridCol>
                <a:gridCol w="4999521">
                  <a:extLst>
                    <a:ext uri="{9D8B030D-6E8A-4147-A177-3AD203B41FA5}">
                      <a16:colId xmlns:a16="http://schemas.microsoft.com/office/drawing/2014/main" val="811420973"/>
                    </a:ext>
                  </a:extLst>
                </a:gridCol>
              </a:tblGrid>
              <a:tr h="232063">
                <a:tc>
                  <a:txBody>
                    <a:bodyPr/>
                    <a:lstStyle/>
                    <a:p>
                      <a:pPr marR="0" indent="0" algn="l" rtl="0">
                        <a:lnSpc>
                          <a:spcPct val="93000"/>
                        </a:lnSpc>
                        <a:spcBef>
                          <a:spcPts val="500"/>
                        </a:spcBef>
                        <a:spcAft>
                          <a:spcPts val="600"/>
                        </a:spcAft>
                      </a:pPr>
                      <a:r>
                        <a:rPr lang="en-US" sz="2000" b="0" kern="1400" dirty="0">
                          <a:ln>
                            <a:noFill/>
                          </a:ln>
                          <a:solidFill>
                            <a:srgbClr val="000000"/>
                          </a:solidFill>
                          <a:effectLst/>
                          <a:latin typeface="Garamond" panose="02020404030301010803" pitchFamily="18" charset="0"/>
                        </a:rPr>
                        <a:t>Global Context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93000"/>
                        </a:lnSpc>
                        <a:spcBef>
                          <a:spcPts val="500"/>
                        </a:spcBef>
                        <a:spcAft>
                          <a:spcPts val="600"/>
                        </a:spcAft>
                      </a:pPr>
                      <a:r>
                        <a:rPr lang="en-US" sz="2000" b="0" kern="1400">
                          <a:ln>
                            <a:noFill/>
                          </a:ln>
                          <a:solidFill>
                            <a:srgbClr val="000000"/>
                          </a:solidFill>
                          <a:effectLst/>
                          <a:latin typeface="Garamond" panose="02020404030301010803" pitchFamily="18" charset="0"/>
                        </a:rPr>
                        <a:t>Examples of Personal Projects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827545"/>
                  </a:ext>
                </a:extLst>
              </a:tr>
              <a:tr h="558316">
                <a:tc>
                  <a:txBody>
                    <a:bodyPr/>
                    <a:lstStyle/>
                    <a:p>
                      <a:pPr marR="0" indent="0" algn="l" rtl="0">
                        <a:lnSpc>
                          <a:spcPct val="93000"/>
                        </a:lnSpc>
                        <a:spcBef>
                          <a:spcPts val="500"/>
                        </a:spcBef>
                        <a:spcAft>
                          <a:spcPts val="600"/>
                        </a:spcAft>
                      </a:pPr>
                      <a:r>
                        <a:rPr lang="en-US" sz="2000" b="1" u="sng" kern="1400" dirty="0">
                          <a:ln>
                            <a:noFill/>
                          </a:ln>
                          <a:solidFill>
                            <a:srgbClr val="000000"/>
                          </a:solidFill>
                          <a:effectLst/>
                          <a:latin typeface="Garamond" panose="02020404030301010803" pitchFamily="18" charset="0"/>
                        </a:rPr>
                        <a:t>Identities and relationships </a:t>
                      </a:r>
                    </a:p>
                    <a:p>
                      <a:pPr marR="0" indent="0" algn="l" rtl="0">
                        <a:lnSpc>
                          <a:spcPct val="93000"/>
                        </a:lnSpc>
                        <a:spcBef>
                          <a:spcPts val="500"/>
                        </a:spcBef>
                        <a:spcAft>
                          <a:spcPts val="600"/>
                        </a:spcAft>
                      </a:pPr>
                      <a:r>
                        <a:rPr lang="en-US" sz="2000" b="0" kern="1400" dirty="0">
                          <a:ln>
                            <a:noFill/>
                          </a:ln>
                          <a:solidFill>
                            <a:srgbClr val="000000"/>
                          </a:solidFill>
                          <a:effectLst/>
                          <a:latin typeface="Garamond" panose="02020404030301010803" pitchFamily="18" charset="0"/>
                        </a:rPr>
                        <a: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93000"/>
                        </a:lnSpc>
                        <a:spcBef>
                          <a:spcPts val="0"/>
                        </a:spcBef>
                        <a:spcAft>
                          <a:spcPts val="600"/>
                        </a:spcAft>
                      </a:pPr>
                      <a:r>
                        <a:rPr lang="en-US" sz="2000" b="0" kern="1400" dirty="0">
                          <a:ln>
                            <a:noFill/>
                          </a:ln>
                          <a:solidFill>
                            <a:srgbClr val="000000"/>
                          </a:solidFill>
                          <a:effectLst/>
                          <a:latin typeface="Garamond" panose="02020404030301010803" pitchFamily="18" charset="0"/>
                        </a:rPr>
                        <a:t>• Two sides of social networking; an awareness campaign about digital citizenship and cyber bullying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376040"/>
                  </a:ext>
                </a:extLst>
              </a:tr>
              <a:tr h="558316">
                <a:tc>
                  <a:txBody>
                    <a:bodyPr/>
                    <a:lstStyle/>
                    <a:p>
                      <a:pPr marR="0" indent="0" algn="l" rtl="0">
                        <a:lnSpc>
                          <a:spcPct val="93000"/>
                        </a:lnSpc>
                        <a:spcBef>
                          <a:spcPts val="500"/>
                        </a:spcBef>
                        <a:spcAft>
                          <a:spcPts val="600"/>
                        </a:spcAft>
                      </a:pPr>
                      <a:r>
                        <a:rPr lang="en-US" sz="2000" b="1" u="sng" kern="1400" dirty="0">
                          <a:ln>
                            <a:noFill/>
                          </a:ln>
                          <a:solidFill>
                            <a:srgbClr val="000000"/>
                          </a:solidFill>
                          <a:effectLst/>
                          <a:latin typeface="Garamond" panose="02020404030301010803" pitchFamily="18" charset="0"/>
                        </a:rPr>
                        <a:t>Orientation in space and time </a:t>
                      </a:r>
                    </a:p>
                    <a:p>
                      <a:pPr marR="0" indent="0" algn="l" rtl="0">
                        <a:lnSpc>
                          <a:spcPct val="93000"/>
                        </a:lnSpc>
                        <a:spcBef>
                          <a:spcPts val="500"/>
                        </a:spcBef>
                        <a:spcAft>
                          <a:spcPts val="600"/>
                        </a:spcAft>
                      </a:pPr>
                      <a:r>
                        <a:rPr lang="en-US" sz="2000" b="0" kern="1400" dirty="0">
                          <a:ln>
                            <a:noFill/>
                          </a:ln>
                          <a:solidFill>
                            <a:srgbClr val="000000"/>
                          </a:solidFill>
                          <a:effectLst/>
                          <a:latin typeface="Garamond" panose="02020404030301010803" pitchFamily="18" charset="0"/>
                        </a:rPr>
                        <a: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93000"/>
                        </a:lnSpc>
                        <a:spcBef>
                          <a:spcPts val="500"/>
                        </a:spcBef>
                        <a:spcAft>
                          <a:spcPts val="600"/>
                        </a:spcAft>
                      </a:pPr>
                      <a:r>
                        <a:rPr lang="en-US" sz="2000" b="0" kern="1400" dirty="0">
                          <a:ln>
                            <a:noFill/>
                          </a:ln>
                          <a:solidFill>
                            <a:srgbClr val="000000"/>
                          </a:solidFill>
                          <a:effectLst/>
                          <a:latin typeface="Garamond" panose="02020404030301010803" pitchFamily="18" charset="0"/>
                        </a:rPr>
                        <a:t> • Charting a family history through archives and a representational statue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629895"/>
                  </a:ext>
                </a:extLst>
              </a:tr>
              <a:tr h="614988">
                <a:tc>
                  <a:txBody>
                    <a:bodyPr/>
                    <a:lstStyle/>
                    <a:p>
                      <a:pPr marR="0" indent="0" algn="l" rtl="0">
                        <a:lnSpc>
                          <a:spcPct val="93000"/>
                        </a:lnSpc>
                        <a:spcBef>
                          <a:spcPts val="500"/>
                        </a:spcBef>
                        <a:spcAft>
                          <a:spcPts val="600"/>
                        </a:spcAft>
                      </a:pPr>
                      <a:r>
                        <a:rPr lang="en-US" sz="2000" b="1" u="sng" kern="1400" dirty="0">
                          <a:ln>
                            <a:noFill/>
                          </a:ln>
                          <a:solidFill>
                            <a:srgbClr val="000000"/>
                          </a:solidFill>
                          <a:effectLst/>
                          <a:latin typeface="Garamond" panose="02020404030301010803" pitchFamily="18" charset="0"/>
                        </a:rPr>
                        <a:t>Personal and cultural expression </a:t>
                      </a:r>
                    </a:p>
                    <a:p>
                      <a:pPr marR="0" indent="0" algn="l" rtl="0">
                        <a:lnSpc>
                          <a:spcPct val="93000"/>
                        </a:lnSpc>
                        <a:spcBef>
                          <a:spcPts val="500"/>
                        </a:spcBef>
                        <a:spcAft>
                          <a:spcPts val="600"/>
                        </a:spcAft>
                      </a:pPr>
                      <a:r>
                        <a:rPr lang="en-US" sz="2000" b="0" kern="1400" dirty="0">
                          <a:ln>
                            <a:noFill/>
                          </a:ln>
                          <a:solidFill>
                            <a:srgbClr val="000000"/>
                          </a:solidFill>
                          <a:effectLst/>
                          <a:latin typeface="Garamond" panose="02020404030301010803" pitchFamily="18" charset="0"/>
                        </a:rPr>
                        <a: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93000"/>
                        </a:lnSpc>
                        <a:spcBef>
                          <a:spcPts val="0"/>
                        </a:spcBef>
                        <a:spcAft>
                          <a:spcPts val="600"/>
                        </a:spcAft>
                      </a:pPr>
                      <a:r>
                        <a:rPr lang="en-US" sz="2000" b="0" kern="1400" dirty="0">
                          <a:ln>
                            <a:noFill/>
                          </a:ln>
                          <a:solidFill>
                            <a:srgbClr val="000000"/>
                          </a:solidFill>
                          <a:effectLst/>
                          <a:latin typeface="Garamond" panose="02020404030301010803" pitchFamily="18" charset="0"/>
                        </a:rPr>
                        <a:t>• Video games as a form of cultural expression; a short film using five video games that shows how they are an expression of our   culture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9000337"/>
                  </a:ext>
                </a:extLst>
              </a:tr>
              <a:tr h="472297">
                <a:tc>
                  <a:txBody>
                    <a:bodyPr/>
                    <a:lstStyle/>
                    <a:p>
                      <a:pPr marR="0" indent="0" algn="l" rtl="0">
                        <a:lnSpc>
                          <a:spcPct val="93000"/>
                        </a:lnSpc>
                        <a:spcBef>
                          <a:spcPts val="500"/>
                        </a:spcBef>
                        <a:spcAft>
                          <a:spcPts val="600"/>
                        </a:spcAft>
                      </a:pPr>
                      <a:r>
                        <a:rPr lang="en-US" sz="2000" b="1" u="sng" kern="1400" dirty="0">
                          <a:ln>
                            <a:noFill/>
                          </a:ln>
                          <a:solidFill>
                            <a:srgbClr val="000000"/>
                          </a:solidFill>
                          <a:effectLst/>
                          <a:latin typeface="Garamond" panose="02020404030301010803" pitchFamily="18" charset="0"/>
                        </a:rPr>
                        <a:t>Scientific and technical innovation </a:t>
                      </a:r>
                    </a:p>
                    <a:p>
                      <a:pPr marR="0" indent="0" algn="l" rtl="0">
                        <a:lnSpc>
                          <a:spcPct val="93000"/>
                        </a:lnSpc>
                        <a:spcBef>
                          <a:spcPts val="0"/>
                        </a:spcBef>
                        <a:spcAft>
                          <a:spcPts val="600"/>
                        </a:spcAft>
                      </a:pPr>
                      <a:r>
                        <a:rPr lang="en-US" sz="2000" b="0" kern="1400" dirty="0">
                          <a:ln>
                            <a:noFill/>
                          </a:ln>
                          <a:solidFill>
                            <a:srgbClr val="000000"/>
                          </a:solidFill>
                          <a:effectLst/>
                          <a:latin typeface="Garamond" panose="02020404030301010803" pitchFamily="18" charset="0"/>
                        </a:rPr>
                        <a: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0" indent="0" algn="l" rtl="0">
                        <a:lnSpc>
                          <a:spcPct val="93000"/>
                        </a:lnSpc>
                        <a:spcBef>
                          <a:spcPts val="0"/>
                        </a:spcBef>
                        <a:spcAft>
                          <a:spcPts val="600"/>
                        </a:spcAft>
                      </a:pPr>
                      <a:r>
                        <a:rPr lang="en-US" sz="2000" b="0" kern="1400" dirty="0">
                          <a:ln>
                            <a:noFill/>
                          </a:ln>
                          <a:solidFill>
                            <a:srgbClr val="000000"/>
                          </a:solidFill>
                          <a:effectLst/>
                          <a:latin typeface="Garamond" panose="02020404030301010803" pitchFamily="18" charset="0"/>
                        </a:rPr>
                        <a:t> • Can stem cells replace organ transplants?; an investigative report </a:t>
                      </a:r>
                    </a:p>
                    <a:p>
                      <a:pPr marR="0" indent="0" algn="l" rtl="0">
                        <a:lnSpc>
                          <a:spcPct val="93000"/>
                        </a:lnSpc>
                        <a:spcBef>
                          <a:spcPts val="0"/>
                        </a:spcBef>
                        <a:spcAft>
                          <a:spcPts val="600"/>
                        </a:spcAft>
                      </a:pPr>
                      <a:r>
                        <a:rPr lang="en-US" sz="2000" b="0" kern="1400" dirty="0">
                          <a:ln>
                            <a:noFill/>
                          </a:ln>
                          <a:solidFill>
                            <a:srgbClr val="000000"/>
                          </a:solidFill>
                          <a:effectLst/>
                          <a:latin typeface="Garamond" panose="02020404030301010803" pitchFamily="18" charset="0"/>
                        </a:rPr>
                        <a: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5464517"/>
                  </a:ext>
                </a:extLst>
              </a:tr>
              <a:tr h="384816">
                <a:tc>
                  <a:txBody>
                    <a:bodyPr/>
                    <a:lstStyle/>
                    <a:p>
                      <a:r>
                        <a:rPr kumimoji="0" lang="en-US" sz="2000" b="1" u="sng" kern="1200" dirty="0">
                          <a:solidFill>
                            <a:schemeClr val="tx1"/>
                          </a:solidFill>
                          <a:effectLst/>
                          <a:latin typeface="Garamond" panose="02020404030301010803" pitchFamily="18" charset="0"/>
                          <a:ea typeface="+mn-ea"/>
                          <a:cs typeface="+mn-cs"/>
                        </a:rPr>
                        <a:t>Globalization and sustainability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b="0" kern="1200" dirty="0">
                          <a:solidFill>
                            <a:schemeClr val="tx1"/>
                          </a:solidFill>
                          <a:effectLst/>
                          <a:latin typeface="Garamond" panose="02020404030301010803" pitchFamily="18" charset="0"/>
                          <a:ea typeface="+mn-ea"/>
                          <a:cs typeface="+mn-cs"/>
                        </a:rPr>
                        <a:t>• The struggle for water in developing countries; an awareness campaign </a:t>
                      </a:r>
                    </a:p>
                    <a:p>
                      <a:pPr marR="0" indent="0" algn="l" rtl="0">
                        <a:lnSpc>
                          <a:spcPct val="93000"/>
                        </a:lnSpc>
                        <a:spcBef>
                          <a:spcPts val="0"/>
                        </a:spcBef>
                        <a:spcAft>
                          <a:spcPts val="600"/>
                        </a:spcAft>
                      </a:pPr>
                      <a:endParaRPr lang="en-US" sz="2000" b="0" kern="1400" dirty="0">
                        <a:ln>
                          <a:noFill/>
                        </a:ln>
                        <a:solidFill>
                          <a:srgbClr val="000000"/>
                        </a:solidFill>
                        <a:effectLst/>
                        <a:latin typeface="Garamond" panose="02020404030301010803" pitchFamily="18" charset="0"/>
                      </a:endParaRP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1560537"/>
                  </a:ext>
                </a:extLst>
              </a:tr>
              <a:tr h="876129">
                <a:tc>
                  <a:txBody>
                    <a:bodyPr/>
                    <a:lstStyle/>
                    <a:p>
                      <a:r>
                        <a:rPr kumimoji="0" lang="en-US" sz="2000" b="1" u="sng" kern="1200" dirty="0">
                          <a:solidFill>
                            <a:schemeClr val="tx1"/>
                          </a:solidFill>
                          <a:effectLst/>
                          <a:latin typeface="Garamond" panose="02020404030301010803" pitchFamily="18" charset="0"/>
                          <a:ea typeface="+mn-ea"/>
                          <a:cs typeface="+mn-cs"/>
                        </a:rPr>
                        <a:t>Fairness and development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kumimoji="0" lang="en-US" sz="2000" b="0" kern="1200" dirty="0">
                          <a:solidFill>
                            <a:schemeClr val="tx1"/>
                          </a:solidFill>
                          <a:effectLst/>
                          <a:latin typeface="Garamond" panose="02020404030301010803" pitchFamily="18" charset="0"/>
                          <a:ea typeface="+mn-ea"/>
                          <a:cs typeface="+mn-cs"/>
                        </a:rPr>
                        <a:t>• Open-market economies and their role in fair trade; a talk for students </a:t>
                      </a:r>
                    </a:p>
                  </a:txBody>
                  <a:tcPr marL="20881" marR="20881" marT="20881" marB="2088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4185960"/>
                  </a:ext>
                </a:extLst>
              </a:tr>
            </a:tbl>
          </a:graphicData>
        </a:graphic>
      </p:graphicFrame>
    </p:spTree>
    <p:extLst>
      <p:ext uri="{BB962C8B-B14F-4D97-AF65-F5344CB8AC3E}">
        <p14:creationId xmlns:p14="http://schemas.microsoft.com/office/powerpoint/2010/main" val="4070181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8153400" cy="47176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19200" y="152400"/>
            <a:ext cx="7391400" cy="646331"/>
          </a:xfrm>
          <a:prstGeom prst="rect">
            <a:avLst/>
          </a:prstGeom>
        </p:spPr>
        <p:txBody>
          <a:bodyPr wrap="square">
            <a:spAutoFit/>
          </a:bodyPr>
          <a:lstStyle/>
          <a:p>
            <a:r>
              <a:rPr lang="en-US" dirty="0">
                <a:solidFill>
                  <a:srgbClr val="000000"/>
                </a:solidFill>
                <a:latin typeface="Times New Roman" panose="02020603050405020304" pitchFamily="18" charset="0"/>
              </a:rPr>
              <a:t>GLOBAL CONTEXT			PROJECT IDEAS</a:t>
            </a:r>
            <a:br>
              <a:rPr lang="en-US" dirty="0"/>
            </a:br>
            <a:endParaRPr lang="en-US" dirty="0"/>
          </a:p>
        </p:txBody>
      </p:sp>
      <p:pic>
        <p:nvPicPr>
          <p:cNvPr id="3076" name="Picture 4" descr="Image result for myp personal project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8691" y="24938"/>
            <a:ext cx="1602817" cy="1575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0368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Image result for MYP Project Examples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7406"/>
            <a:ext cx="9082689" cy="476319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Image result for myp personal project compon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4503" y="4800599"/>
            <a:ext cx="2092995" cy="205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07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534400" cy="4800600"/>
          </a:xfrm>
        </p:spPr>
        <p:txBody>
          <a:bodyPr>
            <a:normAutofit fontScale="92500" lnSpcReduction="10000"/>
          </a:bodyPr>
          <a:lstStyle/>
          <a:p>
            <a:r>
              <a:rPr lang="en-US" sz="4200" dirty="0">
                <a:latin typeface="Garamond" panose="02020404030301010803" pitchFamily="18" charset="0"/>
              </a:rPr>
              <a:t>Students will develop a plan to complete the project (like a calendar)</a:t>
            </a:r>
          </a:p>
          <a:p>
            <a:r>
              <a:rPr lang="en-US" sz="4200" dirty="0">
                <a:latin typeface="Garamond" panose="02020404030301010803" pitchFamily="18" charset="0"/>
              </a:rPr>
              <a:t>Research resources should be of a “wide variety”; the topic/goal/global context will drive your research</a:t>
            </a:r>
          </a:p>
          <a:p>
            <a:r>
              <a:rPr lang="en-US" sz="4200" dirty="0">
                <a:latin typeface="Garamond" panose="02020404030301010803" pitchFamily="18" charset="0"/>
              </a:rPr>
              <a:t>Students will develop their own rigorous criteria to assess the quality of their product/outcome</a:t>
            </a:r>
          </a:p>
          <a:p>
            <a:endParaRPr lang="en-US" sz="7800" dirty="0">
              <a:latin typeface="Garamond" panose="02020404030301010803" pitchFamily="18" charset="0"/>
            </a:endParaRPr>
          </a:p>
          <a:p>
            <a:endParaRPr lang="en-US" sz="7800" dirty="0">
              <a:latin typeface="Garamond" panose="02020404030301010803" pitchFamily="18" charset="0"/>
            </a:endParaRPr>
          </a:p>
          <a:p>
            <a:pPr marL="109728" indent="0">
              <a:buNone/>
            </a:pPr>
            <a:endParaRPr lang="en-US" sz="7800" dirty="0">
              <a:latin typeface="Garamond" panose="02020404030301010803" pitchFamily="18" charset="0"/>
            </a:endParaRPr>
          </a:p>
          <a:p>
            <a:endParaRPr lang="en-US" dirty="0">
              <a:latin typeface="Garamond" panose="02020404030301010803" pitchFamily="18" charset="0"/>
            </a:endParaRPr>
          </a:p>
        </p:txBody>
      </p:sp>
      <p:sp>
        <p:nvSpPr>
          <p:cNvPr id="3" name="Title 2"/>
          <p:cNvSpPr>
            <a:spLocks noGrp="1"/>
          </p:cNvSpPr>
          <p:nvPr>
            <p:ph type="title"/>
          </p:nvPr>
        </p:nvSpPr>
        <p:spPr>
          <a:xfrm>
            <a:off x="0" y="0"/>
            <a:ext cx="9144000" cy="1371600"/>
          </a:xfrm>
        </p:spPr>
        <p:txBody>
          <a:bodyPr>
            <a:noAutofit/>
          </a:bodyPr>
          <a:lstStyle/>
          <a:p>
            <a:pPr algn="ctr"/>
            <a:r>
              <a:rPr lang="en-US" sz="4200" dirty="0">
                <a:latin typeface="Garamond" panose="02020404030301010803" pitchFamily="18" charset="0"/>
              </a:rPr>
              <a:t>Phase 2:  The Plan of Action, </a:t>
            </a:r>
            <a:br>
              <a:rPr lang="en-US" sz="4200" dirty="0">
                <a:latin typeface="Garamond" panose="02020404030301010803" pitchFamily="18" charset="0"/>
              </a:rPr>
            </a:br>
            <a:r>
              <a:rPr lang="en-US" sz="4200" dirty="0">
                <a:latin typeface="Garamond" panose="02020404030301010803" pitchFamily="18" charset="0"/>
              </a:rPr>
              <a:t>Begin the Research, Criteria</a:t>
            </a:r>
          </a:p>
        </p:txBody>
      </p:sp>
    </p:spTree>
    <p:extLst>
      <p:ext uri="{BB962C8B-B14F-4D97-AF65-F5344CB8AC3E}">
        <p14:creationId xmlns:p14="http://schemas.microsoft.com/office/powerpoint/2010/main" val="5648263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172029"/>
            <a:ext cx="9144000" cy="5685971"/>
          </a:xfrm>
        </p:spPr>
        <p:txBody>
          <a:bodyPr>
            <a:normAutofit/>
          </a:bodyPr>
          <a:lstStyle/>
          <a:p>
            <a:pPr marL="344488" lvl="1">
              <a:buFont typeface="Lucida Sans Unicode" panose="020B0602030504020204" pitchFamily="34" charset="0"/>
              <a:buChar char="‣"/>
            </a:pPr>
            <a:r>
              <a:rPr lang="en-US" sz="2100" b="1" u="sng" dirty="0">
                <a:latin typeface="Garamond" panose="02020404030301010803" pitchFamily="18" charset="0"/>
                <a:hlinkClick r:id="rId3" action="ppaction://hlinksldjump"/>
              </a:rPr>
              <a:t>The IB Assessment Criteria/Rubric </a:t>
            </a:r>
            <a:r>
              <a:rPr lang="en-US" sz="2100" dirty="0">
                <a:latin typeface="Garamond" panose="02020404030301010803" pitchFamily="18" charset="0"/>
                <a:hlinkClick r:id="rId3" action="ppaction://hlinksldjump"/>
              </a:rPr>
              <a:t>(They will need to write your project report using this rubric, since they will be assessed by it.)</a:t>
            </a:r>
            <a:endParaRPr lang="en-US" sz="2100" dirty="0">
              <a:latin typeface="Garamond" panose="02020404030301010803" pitchFamily="18" charset="0"/>
            </a:endParaRPr>
          </a:p>
          <a:p>
            <a:pPr marL="865696" lvl="3">
              <a:buFont typeface="Lucida Sans Unicode" panose="020B0602030504020204" pitchFamily="34" charset="0"/>
              <a:buChar char="‣"/>
            </a:pPr>
            <a:r>
              <a:rPr lang="en-US" sz="2000" b="1" u="sng" dirty="0">
                <a:latin typeface="Garamond" panose="02020404030301010803" pitchFamily="18" charset="0"/>
              </a:rPr>
              <a:t>ATL Skills </a:t>
            </a:r>
            <a:r>
              <a:rPr lang="en-US" sz="2000" dirty="0">
                <a:latin typeface="Garamond" panose="02020404030301010803" pitchFamily="18" charset="0"/>
              </a:rPr>
              <a:t>(In their project report, they’ll need to demonstrate development in all 10 areas.)</a:t>
            </a:r>
          </a:p>
          <a:p>
            <a:pPr marL="865696" lvl="3">
              <a:buFont typeface="Lucida Sans Unicode" panose="020B0602030504020204" pitchFamily="34" charset="0"/>
              <a:buChar char="‣"/>
            </a:pPr>
            <a:r>
              <a:rPr lang="en-US" sz="2000" b="1" u="sng" dirty="0">
                <a:latin typeface="Garamond" panose="02020404030301010803" pitchFamily="18" charset="0"/>
              </a:rPr>
              <a:t>The IB Learner Profile </a:t>
            </a:r>
            <a:r>
              <a:rPr lang="en-US" sz="2000" dirty="0">
                <a:latin typeface="Garamond" panose="02020404030301010803" pitchFamily="18" charset="0"/>
              </a:rPr>
              <a:t>(In their project report, they’ll need to reflect on how they’ve developed as an IB Learner.)</a:t>
            </a:r>
          </a:p>
          <a:p>
            <a:pPr marL="344488" lvl="1">
              <a:buFont typeface="Lucida Sans Unicode" panose="020B0602030504020204" pitchFamily="34" charset="0"/>
              <a:buChar char="‣"/>
            </a:pPr>
            <a:endParaRPr lang="en-US" sz="2100" b="1" u="sng" dirty="0">
              <a:latin typeface="Garamond" panose="02020404030301010803" pitchFamily="18" charset="0"/>
            </a:endParaRPr>
          </a:p>
          <a:p>
            <a:pPr marL="344488" lvl="1">
              <a:buFont typeface="Lucida Sans Unicode" panose="020B0602030504020204" pitchFamily="34" charset="0"/>
              <a:buChar char="‣"/>
            </a:pPr>
            <a:r>
              <a:rPr lang="en-US" sz="2100" b="1" u="sng" dirty="0" err="1">
                <a:latin typeface="Garamond" panose="02020404030301010803" pitchFamily="18" charset="0"/>
              </a:rPr>
              <a:t>ManageBac</a:t>
            </a:r>
            <a:r>
              <a:rPr lang="en-US" sz="2100" b="1" u="sng" dirty="0">
                <a:latin typeface="Garamond" panose="02020404030301010803" pitchFamily="18" charset="0"/>
              </a:rPr>
              <a:t> / The Process Journal </a:t>
            </a:r>
            <a:r>
              <a:rPr lang="en-US" sz="2100" dirty="0">
                <a:latin typeface="Garamond" panose="02020404030301010803" pitchFamily="18" charset="0"/>
              </a:rPr>
              <a:t>(They’ll need to consistently write in the journal to help them keep track of what they’ve accomplished and which ATL skills are addressed.  They will write their report from these entries and can include UP TO 10.)</a:t>
            </a:r>
          </a:p>
          <a:p>
            <a:pPr marL="344488" lvl="1">
              <a:buFont typeface="Lucida Sans Unicode" panose="020B0602030504020204" pitchFamily="34" charset="0"/>
              <a:buChar char="‣"/>
            </a:pPr>
            <a:endParaRPr lang="en-US" sz="2100" b="1" u="sng" dirty="0">
              <a:latin typeface="Garamond" panose="02020404030301010803" pitchFamily="18" charset="0"/>
            </a:endParaRPr>
          </a:p>
          <a:p>
            <a:pPr marL="344488" lvl="1">
              <a:buFont typeface="Lucida Sans Unicode" panose="020B0602030504020204" pitchFamily="34" charset="0"/>
              <a:buChar char="‣"/>
            </a:pPr>
            <a:r>
              <a:rPr lang="en-US" sz="2100" b="1" u="sng" dirty="0">
                <a:latin typeface="Garamond" panose="02020404030301010803" pitchFamily="18" charset="0"/>
              </a:rPr>
              <a:t>A Supervisor </a:t>
            </a:r>
            <a:r>
              <a:rPr lang="en-US" sz="2100" dirty="0">
                <a:latin typeface="Garamond" panose="02020404030301010803" pitchFamily="18" charset="0"/>
              </a:rPr>
              <a:t>(You will help guide them)</a:t>
            </a:r>
          </a:p>
        </p:txBody>
      </p:sp>
      <p:sp>
        <p:nvSpPr>
          <p:cNvPr id="3" name="Title 2"/>
          <p:cNvSpPr>
            <a:spLocks noGrp="1"/>
          </p:cNvSpPr>
          <p:nvPr>
            <p:ph type="title"/>
          </p:nvPr>
        </p:nvSpPr>
        <p:spPr>
          <a:xfrm>
            <a:off x="457200" y="29029"/>
            <a:ext cx="8229600" cy="1143000"/>
          </a:xfrm>
        </p:spPr>
        <p:txBody>
          <a:bodyPr>
            <a:normAutofit/>
          </a:bodyPr>
          <a:lstStyle/>
          <a:p>
            <a:pPr algn="ctr"/>
            <a:r>
              <a:rPr lang="en-US" sz="3000" u="sng" dirty="0">
                <a:latin typeface="Garamond" panose="02020404030301010803" pitchFamily="18" charset="0"/>
              </a:rPr>
              <a:t>What Students Should Keep in Mind </a:t>
            </a:r>
            <a:br>
              <a:rPr lang="en-US" sz="3000" u="sng" dirty="0">
                <a:latin typeface="Garamond" panose="02020404030301010803" pitchFamily="18" charset="0"/>
              </a:rPr>
            </a:br>
            <a:r>
              <a:rPr lang="en-US" sz="3000" u="sng" dirty="0">
                <a:latin typeface="Garamond" panose="02020404030301010803" pitchFamily="18" charset="0"/>
              </a:rPr>
              <a:t>Through the ENTIRE Project</a:t>
            </a:r>
          </a:p>
        </p:txBody>
      </p:sp>
    </p:spTree>
    <p:extLst>
      <p:ext uri="{BB962C8B-B14F-4D97-AF65-F5344CB8AC3E}">
        <p14:creationId xmlns:p14="http://schemas.microsoft.com/office/powerpoint/2010/main" val="2030858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latin typeface="Garamond" panose="02020404030301010803" pitchFamily="18" charset="0"/>
              </a:rPr>
              <a:t>Each student will have a supervisor</a:t>
            </a:r>
          </a:p>
          <a:p>
            <a:pPr lvl="1"/>
            <a:r>
              <a:rPr lang="en-US" dirty="0">
                <a:latin typeface="Garamond" panose="02020404030301010803" pitchFamily="18" charset="0"/>
              </a:rPr>
              <a:t>Staff member at TJHS</a:t>
            </a:r>
          </a:p>
          <a:p>
            <a:pPr lvl="1"/>
            <a:r>
              <a:rPr lang="en-US" dirty="0">
                <a:latin typeface="Garamond" panose="02020404030301010803" pitchFamily="18" charset="0"/>
              </a:rPr>
              <a:t>Not necessarily a teacher they have had!</a:t>
            </a:r>
          </a:p>
          <a:p>
            <a:r>
              <a:rPr lang="en-US" dirty="0">
                <a:latin typeface="Garamond" panose="02020404030301010803" pitchFamily="18" charset="0"/>
              </a:rPr>
              <a:t>This person will assist and guide students through the project</a:t>
            </a:r>
          </a:p>
          <a:p>
            <a:r>
              <a:rPr lang="en-US" dirty="0">
                <a:latin typeface="Garamond" panose="02020404030301010803" pitchFamily="18" charset="0"/>
              </a:rPr>
              <a:t>Supervisors will also assess projects</a:t>
            </a:r>
          </a:p>
          <a:p>
            <a:r>
              <a:rPr lang="en-US" dirty="0">
                <a:latin typeface="Garamond" panose="02020404030301010803" pitchFamily="18" charset="0"/>
              </a:rPr>
              <a:t>The IB requires at least 3 meetings with the supervisor:  one at the beginning stages of the project, one at mid-point, and one near the end</a:t>
            </a:r>
          </a:p>
          <a:p>
            <a:endParaRPr lang="en-US" dirty="0">
              <a:latin typeface="Garamond" panose="02020404030301010803" pitchFamily="18" charset="0"/>
            </a:endParaRPr>
          </a:p>
        </p:txBody>
      </p:sp>
      <p:sp>
        <p:nvSpPr>
          <p:cNvPr id="3" name="Title 2"/>
          <p:cNvSpPr>
            <a:spLocks noGrp="1"/>
          </p:cNvSpPr>
          <p:nvPr>
            <p:ph type="title"/>
          </p:nvPr>
        </p:nvSpPr>
        <p:spPr/>
        <p:txBody>
          <a:bodyPr/>
          <a:lstStyle/>
          <a:p>
            <a:r>
              <a:rPr lang="en-US" cap="all" dirty="0">
                <a:latin typeface="Garamond" panose="02020404030301010803" pitchFamily="18" charset="0"/>
              </a:rPr>
              <a:t>Supervisor</a:t>
            </a:r>
          </a:p>
        </p:txBody>
      </p:sp>
    </p:spTree>
    <p:extLst>
      <p:ext uri="{BB962C8B-B14F-4D97-AF65-F5344CB8AC3E}">
        <p14:creationId xmlns:p14="http://schemas.microsoft.com/office/powerpoint/2010/main" val="3303141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786846"/>
          </a:xfrm>
        </p:spPr>
        <p:txBody>
          <a:bodyPr/>
          <a:lstStyle/>
          <a:p>
            <a:r>
              <a:rPr lang="en-US" dirty="0">
                <a:latin typeface="Garamond" panose="02020404030301010803" pitchFamily="18" charset="0"/>
              </a:rPr>
              <a:t>THE IB LEARNER PROFILE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4" y="1066800"/>
            <a:ext cx="3255024" cy="321945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2060" y="1066800"/>
            <a:ext cx="5925918" cy="5181600"/>
          </a:xfrm>
          <a:prstGeom prst="rect">
            <a:avLst/>
          </a:prstGeom>
        </p:spPr>
      </p:pic>
    </p:spTree>
    <p:extLst>
      <p:ext uri="{BB962C8B-B14F-4D97-AF65-F5344CB8AC3E}">
        <p14:creationId xmlns:p14="http://schemas.microsoft.com/office/powerpoint/2010/main" val="56783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lstStyle/>
          <a:p>
            <a:pPr algn="ctr"/>
            <a:r>
              <a:rPr lang="hr-HR" dirty="0">
                <a:latin typeface="+mn-lt"/>
              </a:rPr>
              <a:t>ACADEMIC HONESTY</a:t>
            </a:r>
            <a:endParaRPr lang="en-GB" dirty="0">
              <a:latin typeface="+mn-lt"/>
            </a:endParaRPr>
          </a:p>
        </p:txBody>
      </p:sp>
      <p:sp>
        <p:nvSpPr>
          <p:cNvPr id="3" name="Content Placeholder 2"/>
          <p:cNvSpPr>
            <a:spLocks noGrp="1"/>
          </p:cNvSpPr>
          <p:nvPr>
            <p:ph idx="1"/>
          </p:nvPr>
        </p:nvSpPr>
        <p:spPr>
          <a:xfrm>
            <a:off x="457200" y="1628800"/>
            <a:ext cx="8229600" cy="4391000"/>
          </a:xfrm>
        </p:spPr>
        <p:txBody>
          <a:bodyPr>
            <a:normAutofit lnSpcReduction="10000"/>
          </a:bodyPr>
          <a:lstStyle/>
          <a:p>
            <a:r>
              <a:rPr lang="en-GB" dirty="0">
                <a:effectLst/>
                <a:latin typeface="+mn-lt"/>
              </a:rPr>
              <a:t>must be your own</a:t>
            </a:r>
            <a:r>
              <a:rPr lang="hr-HR" dirty="0">
                <a:effectLst/>
                <a:latin typeface="+mn-lt"/>
              </a:rPr>
              <a:t> PP</a:t>
            </a:r>
            <a:endParaRPr lang="hr-HR" u="sng" dirty="0">
              <a:effectLst/>
              <a:latin typeface="+mn-lt"/>
            </a:endParaRPr>
          </a:p>
          <a:p>
            <a:r>
              <a:rPr lang="en-GB" u="sng" dirty="0">
                <a:effectLst/>
                <a:latin typeface="+mn-lt"/>
              </a:rPr>
              <a:t>must use the academic honesty </a:t>
            </a:r>
            <a:r>
              <a:rPr lang="hr-HR" u="sng" dirty="0" err="1">
                <a:effectLst/>
                <a:latin typeface="+mn-lt"/>
              </a:rPr>
              <a:t>attached</a:t>
            </a:r>
            <a:r>
              <a:rPr lang="hr-HR" u="sng" dirty="0">
                <a:effectLst/>
                <a:latin typeface="+mn-lt"/>
              </a:rPr>
              <a:t> to </a:t>
            </a:r>
            <a:r>
              <a:rPr lang="hr-HR" u="sng" dirty="0" err="1">
                <a:effectLst/>
                <a:latin typeface="+mn-lt"/>
              </a:rPr>
              <a:t>the</a:t>
            </a:r>
            <a:r>
              <a:rPr lang="hr-HR" u="sng" dirty="0">
                <a:effectLst/>
                <a:latin typeface="+mn-lt"/>
              </a:rPr>
              <a:t> PP </a:t>
            </a:r>
            <a:r>
              <a:rPr lang="hr-HR" u="sng" dirty="0" err="1">
                <a:effectLst/>
                <a:latin typeface="+mn-lt"/>
              </a:rPr>
              <a:t>Guide</a:t>
            </a:r>
            <a:endParaRPr lang="hr-HR" dirty="0">
              <a:effectLst/>
              <a:latin typeface="+mn-lt"/>
            </a:endParaRPr>
          </a:p>
          <a:p>
            <a:r>
              <a:rPr lang="hr-HR" dirty="0" err="1">
                <a:effectLst/>
                <a:latin typeface="+mn-lt"/>
              </a:rPr>
              <a:t>failing</a:t>
            </a:r>
            <a:r>
              <a:rPr lang="hr-HR" dirty="0">
                <a:effectLst/>
                <a:latin typeface="+mn-lt"/>
              </a:rPr>
              <a:t> to </a:t>
            </a:r>
            <a:r>
              <a:rPr lang="hr-HR" dirty="0" err="1">
                <a:effectLst/>
                <a:latin typeface="+mn-lt"/>
              </a:rPr>
              <a:t>acknowledge</a:t>
            </a:r>
            <a:r>
              <a:rPr lang="hr-HR" dirty="0">
                <a:effectLst/>
                <a:latin typeface="+mn-lt"/>
              </a:rPr>
              <a:t> </a:t>
            </a:r>
            <a:r>
              <a:rPr lang="hr-HR" dirty="0" err="1">
                <a:effectLst/>
                <a:latin typeface="+mn-lt"/>
              </a:rPr>
              <a:t>your</a:t>
            </a:r>
            <a:r>
              <a:rPr lang="hr-HR" dirty="0">
                <a:effectLst/>
                <a:latin typeface="+mn-lt"/>
              </a:rPr>
              <a:t> </a:t>
            </a:r>
            <a:r>
              <a:rPr lang="hr-HR" dirty="0" err="1">
                <a:effectLst/>
                <a:latin typeface="+mn-lt"/>
              </a:rPr>
              <a:t>sources</a:t>
            </a:r>
            <a:r>
              <a:rPr lang="hr-HR" dirty="0">
                <a:effectLst/>
                <a:latin typeface="+mn-lt"/>
              </a:rPr>
              <a:t> </a:t>
            </a:r>
            <a:r>
              <a:rPr lang="hr-HR" dirty="0" err="1">
                <a:effectLst/>
                <a:latin typeface="+mn-lt"/>
              </a:rPr>
              <a:t>results</a:t>
            </a:r>
            <a:r>
              <a:rPr lang="hr-HR" dirty="0">
                <a:effectLst/>
                <a:latin typeface="+mn-lt"/>
              </a:rPr>
              <a:t> in </a:t>
            </a:r>
            <a:r>
              <a:rPr lang="hr-HR" dirty="0" err="1">
                <a:effectLst/>
                <a:latin typeface="+mn-lt"/>
              </a:rPr>
              <a:t>failing</a:t>
            </a:r>
            <a:r>
              <a:rPr lang="hr-HR" dirty="0">
                <a:effectLst/>
                <a:latin typeface="+mn-lt"/>
              </a:rPr>
              <a:t> </a:t>
            </a:r>
            <a:r>
              <a:rPr lang="hr-HR" dirty="0" err="1">
                <a:effectLst/>
                <a:latin typeface="+mn-lt"/>
              </a:rPr>
              <a:t>the</a:t>
            </a:r>
            <a:r>
              <a:rPr lang="hr-HR" dirty="0">
                <a:effectLst/>
                <a:latin typeface="+mn-lt"/>
              </a:rPr>
              <a:t> PP</a:t>
            </a:r>
          </a:p>
          <a:p>
            <a:r>
              <a:rPr lang="en-GB" dirty="0">
                <a:effectLst/>
                <a:latin typeface="+mn-lt"/>
              </a:rPr>
              <a:t>if you copy someone else’s </a:t>
            </a:r>
            <a:r>
              <a:rPr lang="hr-HR" dirty="0">
                <a:effectLst/>
                <a:latin typeface="+mn-lt"/>
              </a:rPr>
              <a:t>PP </a:t>
            </a:r>
            <a:r>
              <a:rPr lang="hr-HR" dirty="0" err="1">
                <a:effectLst/>
                <a:latin typeface="+mn-lt"/>
              </a:rPr>
              <a:t>you</a:t>
            </a:r>
            <a:r>
              <a:rPr lang="hr-HR" dirty="0">
                <a:effectLst/>
                <a:latin typeface="+mn-lt"/>
              </a:rPr>
              <a:t> </a:t>
            </a:r>
            <a:r>
              <a:rPr lang="en-GB" dirty="0">
                <a:effectLst/>
                <a:latin typeface="+mn-lt"/>
              </a:rPr>
              <a:t>will be required to do a new</a:t>
            </a:r>
            <a:r>
              <a:rPr lang="hr-HR" dirty="0">
                <a:effectLst/>
                <a:latin typeface="+mn-lt"/>
              </a:rPr>
              <a:t> one</a:t>
            </a:r>
          </a:p>
          <a:p>
            <a:r>
              <a:rPr lang="hr-HR" dirty="0"/>
              <a:t>t</a:t>
            </a:r>
            <a:r>
              <a:rPr lang="en-GB" dirty="0">
                <a:effectLst/>
                <a:latin typeface="+mn-lt"/>
              </a:rPr>
              <a:t>he consequences of plagiarism and cheating are based on the school’s Book of Regulations and the Code of Conduct. </a:t>
            </a:r>
            <a:endParaRPr lang="hr-HR" dirty="0">
              <a:effectLst/>
              <a:latin typeface="+mn-lt"/>
            </a:endParaRPr>
          </a:p>
          <a:p>
            <a:endParaRPr lang="en-GB" sz="2000" dirty="0">
              <a:latin typeface="+mn-lt"/>
            </a:endParaRPr>
          </a:p>
        </p:txBody>
      </p:sp>
    </p:spTree>
    <p:extLst>
      <p:ext uri="{BB962C8B-B14F-4D97-AF65-F5344CB8AC3E}">
        <p14:creationId xmlns:p14="http://schemas.microsoft.com/office/powerpoint/2010/main" val="2421721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839200" cy="3048000"/>
          </a:xfrm>
        </p:spPr>
        <p:txBody>
          <a:bodyPr>
            <a:normAutofit fontScale="77500" lnSpcReduction="20000"/>
          </a:bodyPr>
          <a:lstStyle/>
          <a:p>
            <a:r>
              <a:rPr lang="en-US" sz="4800" dirty="0">
                <a:latin typeface="Garamond" panose="02020404030301010803" pitchFamily="18" charset="0"/>
              </a:rPr>
              <a:t>Students should continue research on their project</a:t>
            </a:r>
          </a:p>
          <a:p>
            <a:r>
              <a:rPr lang="en-US" sz="4800" dirty="0">
                <a:latin typeface="Garamond" panose="02020404030301010803" pitchFamily="18" charset="0"/>
              </a:rPr>
              <a:t>Students will complete their product/outcome, then they will use their own criteria to evaluate their project</a:t>
            </a:r>
          </a:p>
          <a:p>
            <a:r>
              <a:rPr lang="en-US" sz="4800" dirty="0">
                <a:latin typeface="Garamond" panose="02020404030301010803" pitchFamily="18" charset="0"/>
              </a:rPr>
              <a:t>Students will complete their Project Reports</a:t>
            </a:r>
          </a:p>
          <a:p>
            <a:endParaRPr lang="en-US" sz="7800" dirty="0">
              <a:latin typeface="Garamond" panose="02020404030301010803" pitchFamily="18" charset="0"/>
            </a:endParaRPr>
          </a:p>
          <a:p>
            <a:endParaRPr lang="en-US" sz="7800" dirty="0">
              <a:latin typeface="Garamond" panose="02020404030301010803" pitchFamily="18" charset="0"/>
            </a:endParaRPr>
          </a:p>
          <a:p>
            <a:pPr marL="109728" indent="0">
              <a:buNone/>
            </a:pPr>
            <a:endParaRPr lang="en-US" sz="7800" dirty="0">
              <a:latin typeface="Garamond" panose="02020404030301010803" pitchFamily="18" charset="0"/>
            </a:endParaRPr>
          </a:p>
          <a:p>
            <a:endParaRPr lang="en-US" dirty="0">
              <a:latin typeface="Garamond" panose="02020404030301010803" pitchFamily="18" charset="0"/>
            </a:endParaRPr>
          </a:p>
        </p:txBody>
      </p:sp>
      <p:sp>
        <p:nvSpPr>
          <p:cNvPr id="3" name="Title 2"/>
          <p:cNvSpPr>
            <a:spLocks noGrp="1"/>
          </p:cNvSpPr>
          <p:nvPr>
            <p:ph type="title"/>
          </p:nvPr>
        </p:nvSpPr>
        <p:spPr>
          <a:xfrm>
            <a:off x="0" y="274638"/>
            <a:ext cx="9144000" cy="1096962"/>
          </a:xfrm>
        </p:spPr>
        <p:txBody>
          <a:bodyPr>
            <a:noAutofit/>
          </a:bodyPr>
          <a:lstStyle/>
          <a:p>
            <a:pPr algn="ctr"/>
            <a:r>
              <a:rPr lang="en-US" sz="4200" dirty="0">
                <a:latin typeface="Garamond" panose="02020404030301010803" pitchFamily="18" charset="0"/>
              </a:rPr>
              <a:t>Phase 3:  Product / Outcome </a:t>
            </a:r>
            <a:br>
              <a:rPr lang="en-US" sz="4200" dirty="0">
                <a:latin typeface="Garamond" panose="02020404030301010803" pitchFamily="18" charset="0"/>
              </a:rPr>
            </a:br>
            <a:r>
              <a:rPr lang="en-US" sz="4200" dirty="0">
                <a:latin typeface="Garamond" panose="02020404030301010803" pitchFamily="18" charset="0"/>
              </a:rPr>
              <a:t>&amp; Project Report</a:t>
            </a:r>
          </a:p>
        </p:txBody>
      </p:sp>
    </p:spTree>
    <p:extLst>
      <p:ext uri="{BB962C8B-B14F-4D97-AF65-F5344CB8AC3E}">
        <p14:creationId xmlns:p14="http://schemas.microsoft.com/office/powerpoint/2010/main" val="20696040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YP personal project 2017">
            <a:hlinkClick r:id="" action="ppaction://media"/>
            <a:extLst>
              <a:ext uri="{FF2B5EF4-FFF2-40B4-BE49-F238E27FC236}">
                <a16:creationId xmlns:a16="http://schemas.microsoft.com/office/drawing/2014/main" id="{1E339997-460D-4DB4-93B6-E476368A5BE2}"/>
              </a:ext>
            </a:extLst>
          </p:cNvPr>
          <p:cNvPicPr>
            <a:picLocks noRot="1" noChangeAspect="1"/>
          </p:cNvPicPr>
          <p:nvPr>
            <a:videoFile r:link="rId1"/>
          </p:nvPr>
        </p:nvPicPr>
        <p:blipFill>
          <a:blip r:embed="rId4"/>
          <a:stretch>
            <a:fillRect/>
          </a:stretch>
        </p:blipFill>
        <p:spPr>
          <a:xfrm>
            <a:off x="1185333" y="1295400"/>
            <a:ext cx="7179734" cy="4038600"/>
          </a:xfrm>
          <a:prstGeom prst="rect">
            <a:avLst/>
          </a:prstGeom>
        </p:spPr>
      </p:pic>
      <p:sp>
        <p:nvSpPr>
          <p:cNvPr id="5" name="TextBox 4">
            <a:extLst>
              <a:ext uri="{FF2B5EF4-FFF2-40B4-BE49-F238E27FC236}">
                <a16:creationId xmlns:a16="http://schemas.microsoft.com/office/drawing/2014/main" id="{87770893-86A0-4152-B9B5-7EAE34190501}"/>
              </a:ext>
            </a:extLst>
          </p:cNvPr>
          <p:cNvSpPr txBox="1"/>
          <p:nvPr/>
        </p:nvSpPr>
        <p:spPr>
          <a:xfrm>
            <a:off x="1185333" y="457200"/>
            <a:ext cx="7179734" cy="892552"/>
          </a:xfrm>
          <a:prstGeom prst="rect">
            <a:avLst/>
          </a:prstGeom>
          <a:noFill/>
        </p:spPr>
        <p:txBody>
          <a:bodyPr wrap="square" rtlCol="0">
            <a:spAutoFit/>
          </a:bodyPr>
          <a:lstStyle/>
          <a:p>
            <a:r>
              <a:rPr lang="en-US" sz="2600" dirty="0"/>
              <a:t>Let’s look at the awesome outcome of an Exhibition Night</a:t>
            </a:r>
            <a:r>
              <a:rPr lang="en-US" dirty="0"/>
              <a:t>!</a:t>
            </a:r>
          </a:p>
        </p:txBody>
      </p:sp>
    </p:spTree>
    <p:extLst>
      <p:ext uri="{BB962C8B-B14F-4D97-AF65-F5344CB8AC3E}">
        <p14:creationId xmlns:p14="http://schemas.microsoft.com/office/powerpoint/2010/main" val="816830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05000" y="685800"/>
            <a:ext cx="7086600" cy="5715000"/>
          </a:xfrm>
        </p:spPr>
        <p:txBody>
          <a:bodyPr>
            <a:normAutofit fontScale="92500" lnSpcReduction="10000"/>
          </a:bodyPr>
          <a:lstStyle/>
          <a:p>
            <a:r>
              <a:rPr lang="en-US" dirty="0">
                <a:latin typeface="Garamond" panose="02020404030301010803" pitchFamily="18" charset="0"/>
              </a:rPr>
              <a:t>Criterion A:  Investigating</a:t>
            </a:r>
          </a:p>
          <a:p>
            <a:pPr lvl="1"/>
            <a:r>
              <a:rPr lang="en-US" dirty="0">
                <a:latin typeface="Garamond" panose="02020404030301010803" pitchFamily="18" charset="0"/>
              </a:rPr>
              <a:t>Define a clear GOAL and GLOBAL CONTEXT</a:t>
            </a:r>
          </a:p>
          <a:p>
            <a:pPr lvl="1"/>
            <a:r>
              <a:rPr lang="en-US" dirty="0">
                <a:latin typeface="Garamond" panose="02020404030301010803" pitchFamily="18" charset="0"/>
              </a:rPr>
              <a:t>Identify learning</a:t>
            </a:r>
          </a:p>
          <a:p>
            <a:pPr lvl="1"/>
            <a:r>
              <a:rPr lang="en-US" dirty="0">
                <a:latin typeface="Garamond" panose="02020404030301010803" pitchFamily="18" charset="0"/>
              </a:rPr>
              <a:t>RESEARCH skills</a:t>
            </a:r>
          </a:p>
          <a:p>
            <a:r>
              <a:rPr lang="en-US" dirty="0">
                <a:latin typeface="Garamond" panose="02020404030301010803" pitchFamily="18" charset="0"/>
              </a:rPr>
              <a:t>Criterion B:  Planning</a:t>
            </a:r>
          </a:p>
          <a:p>
            <a:pPr lvl="1"/>
            <a:r>
              <a:rPr lang="en-US" dirty="0">
                <a:latin typeface="Garamond" panose="02020404030301010803" pitchFamily="18" charset="0"/>
              </a:rPr>
              <a:t>Develop your own assessment CRITERIA</a:t>
            </a:r>
          </a:p>
          <a:p>
            <a:pPr lvl="1"/>
            <a:r>
              <a:rPr lang="en-US" dirty="0">
                <a:latin typeface="Garamond" panose="02020404030301010803" pitchFamily="18" charset="0"/>
              </a:rPr>
              <a:t>Record the development process in a PLAN OF ACTION</a:t>
            </a:r>
          </a:p>
          <a:p>
            <a:pPr lvl="1"/>
            <a:r>
              <a:rPr lang="en-US" dirty="0">
                <a:latin typeface="Garamond" panose="02020404030301010803" pitchFamily="18" charset="0"/>
              </a:rPr>
              <a:t>Self-management skills</a:t>
            </a:r>
          </a:p>
          <a:p>
            <a:r>
              <a:rPr lang="en-US" dirty="0">
                <a:latin typeface="Garamond" panose="02020404030301010803" pitchFamily="18" charset="0"/>
              </a:rPr>
              <a:t>Criterion C:  Taking Action</a:t>
            </a:r>
          </a:p>
          <a:p>
            <a:pPr lvl="1"/>
            <a:r>
              <a:rPr lang="en-US" dirty="0">
                <a:latin typeface="Garamond" panose="02020404030301010803" pitchFamily="18" charset="0"/>
              </a:rPr>
              <a:t>Create a PRODUCT / OUTCOME</a:t>
            </a:r>
          </a:p>
          <a:p>
            <a:pPr lvl="1"/>
            <a:r>
              <a:rPr lang="en-US" dirty="0">
                <a:latin typeface="Garamond" panose="02020404030301010803" pitchFamily="18" charset="0"/>
              </a:rPr>
              <a:t>Demonstrate thinking skills</a:t>
            </a:r>
          </a:p>
          <a:p>
            <a:pPr lvl="1"/>
            <a:r>
              <a:rPr lang="en-US" dirty="0">
                <a:latin typeface="Garamond" panose="02020404030301010803" pitchFamily="18" charset="0"/>
              </a:rPr>
              <a:t>Demonstrate communication and social skills</a:t>
            </a:r>
          </a:p>
          <a:p>
            <a:r>
              <a:rPr lang="en-US" dirty="0">
                <a:latin typeface="Garamond" panose="02020404030301010803" pitchFamily="18" charset="0"/>
              </a:rPr>
              <a:t>Criterion D:  Reflecting</a:t>
            </a:r>
          </a:p>
          <a:p>
            <a:pPr lvl="1"/>
            <a:r>
              <a:rPr lang="en-US" dirty="0">
                <a:latin typeface="Garamond" panose="02020404030301010803" pitchFamily="18" charset="0"/>
              </a:rPr>
              <a:t>EVALUATE the product/outcome with your own criteria</a:t>
            </a:r>
          </a:p>
          <a:p>
            <a:pPr lvl="1"/>
            <a:r>
              <a:rPr lang="en-US" dirty="0">
                <a:latin typeface="Garamond" panose="02020404030301010803" pitchFamily="18" charset="0"/>
              </a:rPr>
              <a:t>Reflect on how the project impacted your knowledge</a:t>
            </a:r>
          </a:p>
          <a:p>
            <a:pPr lvl="1"/>
            <a:r>
              <a:rPr lang="en-US" dirty="0">
                <a:latin typeface="Garamond" panose="02020404030301010803" pitchFamily="18" charset="0"/>
              </a:rPr>
              <a:t>Reflect on how the project impacted you as an IB learner</a:t>
            </a:r>
          </a:p>
          <a:p>
            <a:endParaRPr lang="en-US" dirty="0">
              <a:latin typeface="Garamond" panose="02020404030301010803" pitchFamily="18" charset="0"/>
            </a:endParaRPr>
          </a:p>
        </p:txBody>
      </p:sp>
      <p:sp>
        <p:nvSpPr>
          <p:cNvPr id="3" name="Title 2"/>
          <p:cNvSpPr>
            <a:spLocks noGrp="1"/>
          </p:cNvSpPr>
          <p:nvPr>
            <p:ph type="title"/>
          </p:nvPr>
        </p:nvSpPr>
        <p:spPr>
          <a:xfrm>
            <a:off x="457200" y="0"/>
            <a:ext cx="8229600" cy="838200"/>
          </a:xfrm>
        </p:spPr>
        <p:txBody>
          <a:bodyPr/>
          <a:lstStyle/>
          <a:p>
            <a:r>
              <a:rPr lang="en-US" cap="all" dirty="0">
                <a:latin typeface="Garamond" panose="02020404030301010803" pitchFamily="18" charset="0"/>
              </a:rPr>
              <a:t>Assessment Criteria</a:t>
            </a:r>
          </a:p>
        </p:txBody>
      </p:sp>
    </p:spTree>
    <p:extLst>
      <p:ext uri="{BB962C8B-B14F-4D97-AF65-F5344CB8AC3E}">
        <p14:creationId xmlns:p14="http://schemas.microsoft.com/office/powerpoint/2010/main" val="34435791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8458200" cy="2514600"/>
          </a:xfrm>
        </p:spPr>
        <p:txBody>
          <a:bodyPr>
            <a:normAutofit fontScale="92500" lnSpcReduction="20000"/>
          </a:bodyPr>
          <a:lstStyle/>
          <a:p>
            <a:r>
              <a:rPr lang="en-US" sz="4100" dirty="0">
                <a:latin typeface="Garamond" panose="02020404030301010803" pitchFamily="18" charset="0"/>
              </a:rPr>
              <a:t>Supervisors will meet to internally standardize the criteria (agree on what it means) and assess student projects</a:t>
            </a:r>
          </a:p>
          <a:p>
            <a:r>
              <a:rPr lang="en-US" sz="4100" dirty="0">
                <a:latin typeface="Garamond" panose="02020404030301010803" pitchFamily="18" charset="0"/>
              </a:rPr>
              <a:t>Assessment scores will be shared and discussed with students</a:t>
            </a:r>
          </a:p>
          <a:p>
            <a:endParaRPr lang="en-US" sz="7800" dirty="0">
              <a:latin typeface="Garamond" panose="02020404030301010803" pitchFamily="18" charset="0"/>
            </a:endParaRPr>
          </a:p>
          <a:p>
            <a:endParaRPr lang="en-US" sz="7800" dirty="0">
              <a:latin typeface="Garamond" panose="02020404030301010803" pitchFamily="18" charset="0"/>
            </a:endParaRPr>
          </a:p>
          <a:p>
            <a:pPr marL="109728" indent="0">
              <a:buNone/>
            </a:pPr>
            <a:endParaRPr lang="en-US" sz="7800" dirty="0">
              <a:latin typeface="Garamond" panose="02020404030301010803" pitchFamily="18" charset="0"/>
            </a:endParaRPr>
          </a:p>
          <a:p>
            <a:endParaRPr lang="en-US" dirty="0">
              <a:latin typeface="Garamond" panose="02020404030301010803" pitchFamily="18" charset="0"/>
            </a:endParaRPr>
          </a:p>
        </p:txBody>
      </p:sp>
      <p:sp>
        <p:nvSpPr>
          <p:cNvPr id="3" name="Title 2"/>
          <p:cNvSpPr>
            <a:spLocks noGrp="1"/>
          </p:cNvSpPr>
          <p:nvPr>
            <p:ph type="title"/>
          </p:nvPr>
        </p:nvSpPr>
        <p:spPr>
          <a:xfrm>
            <a:off x="457200" y="274638"/>
            <a:ext cx="8229600" cy="868362"/>
          </a:xfrm>
        </p:spPr>
        <p:txBody>
          <a:bodyPr>
            <a:normAutofit/>
          </a:bodyPr>
          <a:lstStyle/>
          <a:p>
            <a:pPr algn="ctr"/>
            <a:r>
              <a:rPr lang="en-US" sz="4200" dirty="0">
                <a:latin typeface="Garamond" panose="02020404030301010803" pitchFamily="18" charset="0"/>
              </a:rPr>
              <a:t>Phase 4:  The Assessment</a:t>
            </a:r>
          </a:p>
        </p:txBody>
      </p:sp>
    </p:spTree>
    <p:extLst>
      <p:ext uri="{BB962C8B-B14F-4D97-AF65-F5344CB8AC3E}">
        <p14:creationId xmlns:p14="http://schemas.microsoft.com/office/powerpoint/2010/main" val="340046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3400" y="381000"/>
            <a:ext cx="8305800" cy="762000"/>
          </a:xfrm>
        </p:spPr>
        <p:txBody>
          <a:bodyPr>
            <a:normAutofit fontScale="90000"/>
          </a:bodyPr>
          <a:lstStyle/>
          <a:p>
            <a:pPr eaLnBrk="1" hangingPunct="1"/>
            <a:r>
              <a:rPr lang="en-US" altLang="en-US" dirty="0"/>
              <a:t>Is help available if students get stuck?</a:t>
            </a:r>
          </a:p>
        </p:txBody>
      </p:sp>
      <p:sp>
        <p:nvSpPr>
          <p:cNvPr id="14339" name="Rectangle 3"/>
          <p:cNvSpPr>
            <a:spLocks noGrp="1" noChangeArrowheads="1"/>
          </p:cNvSpPr>
          <p:nvPr>
            <p:ph type="body" idx="1"/>
          </p:nvPr>
        </p:nvSpPr>
        <p:spPr>
          <a:xfrm>
            <a:off x="1066800" y="1295400"/>
            <a:ext cx="7772400" cy="4800600"/>
          </a:xfrm>
        </p:spPr>
        <p:txBody>
          <a:bodyPr/>
          <a:lstStyle/>
          <a:p>
            <a:pPr eaLnBrk="1" hangingPunct="1">
              <a:buFont typeface="Wingdings" panose="05000000000000000000" pitchFamily="2" charset="2"/>
              <a:buNone/>
              <a:defRPr/>
            </a:pPr>
            <a:r>
              <a:rPr lang="en-US" altLang="en-US" dirty="0"/>
              <a:t>Yes, of course!  Go straight to these people for extra help!</a:t>
            </a:r>
          </a:p>
          <a:p>
            <a:pPr eaLnBrk="1" hangingPunct="1">
              <a:defRPr/>
            </a:pPr>
            <a:r>
              <a:rPr lang="en-US" altLang="en-US" dirty="0"/>
              <a:t>Your Personal Project Supervisor</a:t>
            </a:r>
          </a:p>
          <a:p>
            <a:pPr eaLnBrk="1" hangingPunct="1">
              <a:defRPr/>
            </a:pPr>
            <a:r>
              <a:rPr lang="en-US" altLang="en-US" dirty="0"/>
              <a:t>Teachers who have similar interests</a:t>
            </a:r>
          </a:p>
          <a:p>
            <a:pPr eaLnBrk="1" hangingPunct="1">
              <a:defRPr/>
            </a:pPr>
            <a:r>
              <a:rPr lang="en-US" altLang="en-US" dirty="0"/>
              <a:t>Mr. De Leon, Ms. Young, Mr. Sandoval, Mr. M. Martinez, Ms. Rivas</a:t>
            </a:r>
          </a:p>
          <a:p>
            <a:pPr eaLnBrk="1" hangingPunct="1">
              <a:defRPr/>
            </a:pPr>
            <a:r>
              <a:rPr lang="en-US" altLang="en-US" dirty="0"/>
              <a:t>Parents/Guardians</a:t>
            </a:r>
          </a:p>
          <a:p>
            <a:pPr eaLnBrk="1" hangingPunct="1">
              <a:defRPr/>
            </a:pPr>
            <a:r>
              <a:rPr lang="en-US" altLang="en-US" dirty="0"/>
              <a:t>Community mentors</a:t>
            </a:r>
          </a:p>
          <a:p>
            <a:pPr marL="0" indent="0" eaLnBrk="1" hangingPunct="1">
              <a:buFont typeface="Wingdings" panose="05000000000000000000" pitchFamily="2" charset="2"/>
              <a:buNone/>
              <a:defRPr/>
            </a:pPr>
            <a:endParaRPr lang="en-US" altLang="en-US" dirty="0"/>
          </a:p>
        </p:txBody>
      </p:sp>
      <p:pic>
        <p:nvPicPr>
          <p:cNvPr id="2" name="Picture 1"/>
          <p:cNvPicPr>
            <a:picLocks noChangeAspect="1"/>
          </p:cNvPicPr>
          <p:nvPr/>
        </p:nvPicPr>
        <p:blipFill>
          <a:blip r:embed="rId2"/>
          <a:stretch>
            <a:fillRect/>
          </a:stretch>
        </p:blipFill>
        <p:spPr>
          <a:xfrm>
            <a:off x="-695325" y="-471488"/>
            <a:ext cx="10534650" cy="7800975"/>
          </a:xfrm>
          <a:prstGeom prst="rect">
            <a:avLst/>
          </a:prstGeom>
        </p:spPr>
      </p:pic>
    </p:spTree>
    <p:extLst>
      <p:ext uri="{BB962C8B-B14F-4D97-AF65-F5344CB8AC3E}">
        <p14:creationId xmlns:p14="http://schemas.microsoft.com/office/powerpoint/2010/main" val="1504722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58494897"/>
              </p:ext>
            </p:extLst>
          </p:nvPr>
        </p:nvGraphicFramePr>
        <p:xfrm>
          <a:off x="609600" y="1295400"/>
          <a:ext cx="6045255" cy="2742191"/>
        </p:xfrm>
        <a:graphic>
          <a:graphicData uri="http://schemas.openxmlformats.org/drawingml/2006/table">
            <a:tbl>
              <a:tblPr/>
              <a:tblGrid>
                <a:gridCol w="1679931">
                  <a:extLst>
                    <a:ext uri="{9D8B030D-6E8A-4147-A177-3AD203B41FA5}">
                      <a16:colId xmlns:a16="http://schemas.microsoft.com/office/drawing/2014/main" val="20000"/>
                    </a:ext>
                  </a:extLst>
                </a:gridCol>
                <a:gridCol w="2637065">
                  <a:extLst>
                    <a:ext uri="{9D8B030D-6E8A-4147-A177-3AD203B41FA5}">
                      <a16:colId xmlns:a16="http://schemas.microsoft.com/office/drawing/2014/main" val="20001"/>
                    </a:ext>
                  </a:extLst>
                </a:gridCol>
                <a:gridCol w="1728259">
                  <a:extLst>
                    <a:ext uri="{9D8B030D-6E8A-4147-A177-3AD203B41FA5}">
                      <a16:colId xmlns:a16="http://schemas.microsoft.com/office/drawing/2014/main" val="20002"/>
                    </a:ext>
                  </a:extLst>
                </a:gridCol>
              </a:tblGrid>
              <a:tr h="495110">
                <a:tc>
                  <a:txBody>
                    <a:bodyPr/>
                    <a:lstStyle/>
                    <a:p>
                      <a:pPr marR="0" indent="0" algn="ctr" rtl="0">
                        <a:lnSpc>
                          <a:spcPct val="119000"/>
                        </a:lnSpc>
                        <a:spcBef>
                          <a:spcPts val="0"/>
                        </a:spcBef>
                        <a:spcAft>
                          <a:spcPts val="0"/>
                        </a:spcAft>
                      </a:pPr>
                      <a:r>
                        <a:rPr lang="en-US" sz="1800" b="1" kern="1400" dirty="0">
                          <a:solidFill>
                            <a:srgbClr val="000000"/>
                          </a:solidFill>
                          <a:effectLst/>
                          <a:latin typeface="Garamond" panose="02020404030301010803" pitchFamily="18" charset="0"/>
                        </a:rPr>
                        <a:t>Criteria</a:t>
                      </a:r>
                      <a:endParaRPr lang="en-US" sz="14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800" b="1" kern="1400" dirty="0">
                          <a:solidFill>
                            <a:srgbClr val="000000"/>
                          </a:solidFill>
                          <a:effectLst/>
                          <a:latin typeface="Garamond" panose="02020404030301010803" pitchFamily="18" charset="0"/>
                        </a:rPr>
                        <a:t>Description</a:t>
                      </a:r>
                      <a:endParaRPr lang="en-US" sz="14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1800" b="1" kern="1400" dirty="0">
                          <a:solidFill>
                            <a:srgbClr val="000000"/>
                          </a:solidFill>
                          <a:effectLst/>
                          <a:latin typeface="Garamond" panose="02020404030301010803" pitchFamily="18" charset="0"/>
                        </a:rPr>
                        <a:t>Maximum Score</a:t>
                      </a:r>
                      <a:endParaRPr lang="en-US" sz="14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645873">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Criterion A</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Investigating</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8</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33736">
                <a:tc>
                  <a:txBody>
                    <a:bodyPr/>
                    <a:lstStyle/>
                    <a:p>
                      <a:pPr marR="0" indent="0" algn="ctr" rtl="0">
                        <a:lnSpc>
                          <a:spcPct val="119000"/>
                        </a:lnSpc>
                        <a:spcBef>
                          <a:spcPts val="0"/>
                        </a:spcBef>
                        <a:spcAft>
                          <a:spcPts val="0"/>
                        </a:spcAft>
                      </a:pPr>
                      <a:r>
                        <a:rPr lang="en-US" sz="2000" kern="1400">
                          <a:solidFill>
                            <a:srgbClr val="000000"/>
                          </a:solidFill>
                          <a:effectLst/>
                          <a:latin typeface="Garamond" panose="02020404030301010803" pitchFamily="18" charset="0"/>
                        </a:rPr>
                        <a:t>Criterion B</a:t>
                      </a:r>
                      <a:endParaRPr lang="en-US" sz="1600" kern="140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Planning</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8</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33736">
                <a:tc>
                  <a:txBody>
                    <a:bodyPr/>
                    <a:lstStyle/>
                    <a:p>
                      <a:pPr marR="0" indent="0" algn="ctr" rtl="0">
                        <a:lnSpc>
                          <a:spcPct val="119000"/>
                        </a:lnSpc>
                        <a:spcBef>
                          <a:spcPts val="0"/>
                        </a:spcBef>
                        <a:spcAft>
                          <a:spcPts val="0"/>
                        </a:spcAft>
                      </a:pPr>
                      <a:r>
                        <a:rPr lang="en-US" sz="2000" kern="1400">
                          <a:solidFill>
                            <a:srgbClr val="000000"/>
                          </a:solidFill>
                          <a:effectLst/>
                          <a:latin typeface="Garamond" panose="02020404030301010803" pitchFamily="18" charset="0"/>
                        </a:rPr>
                        <a:t>Criterion C</a:t>
                      </a:r>
                      <a:endParaRPr lang="en-US" sz="1600" kern="140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Taking Action</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8</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33736">
                <a:tc>
                  <a:txBody>
                    <a:bodyPr/>
                    <a:lstStyle/>
                    <a:p>
                      <a:pPr marR="0" indent="0" algn="ctr" rtl="0">
                        <a:lnSpc>
                          <a:spcPct val="119000"/>
                        </a:lnSpc>
                        <a:spcBef>
                          <a:spcPts val="0"/>
                        </a:spcBef>
                        <a:spcAft>
                          <a:spcPts val="0"/>
                        </a:spcAft>
                      </a:pPr>
                      <a:r>
                        <a:rPr lang="en-US" sz="2000" kern="1400">
                          <a:solidFill>
                            <a:srgbClr val="000000"/>
                          </a:solidFill>
                          <a:effectLst/>
                          <a:latin typeface="Garamond" panose="02020404030301010803" pitchFamily="18" charset="0"/>
                        </a:rPr>
                        <a:t>Criterion D</a:t>
                      </a:r>
                      <a:endParaRPr lang="en-US" sz="1600" kern="140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Reflecting</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0" indent="0" algn="ctr" rtl="0">
                        <a:lnSpc>
                          <a:spcPct val="119000"/>
                        </a:lnSpc>
                        <a:spcBef>
                          <a:spcPts val="0"/>
                        </a:spcBef>
                        <a:spcAft>
                          <a:spcPts val="0"/>
                        </a:spcAft>
                      </a:pPr>
                      <a:r>
                        <a:rPr lang="en-US" sz="2000" kern="1400" dirty="0">
                          <a:solidFill>
                            <a:srgbClr val="000000"/>
                          </a:solidFill>
                          <a:effectLst/>
                          <a:latin typeface="Garamond" panose="02020404030301010803" pitchFamily="18" charset="0"/>
                        </a:rPr>
                        <a:t>8</a:t>
                      </a:r>
                      <a:endParaRPr lang="en-US" sz="1600" kern="1400" dirty="0">
                        <a:solidFill>
                          <a:srgbClr val="000000"/>
                        </a:solidFill>
                        <a:effectLst/>
                        <a:latin typeface="Garamond" panose="02020404030301010803"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p:txBody>
          <a:bodyPr/>
          <a:lstStyle/>
          <a:p>
            <a:r>
              <a:rPr lang="en-US" dirty="0">
                <a:latin typeface="Garamond" panose="02020404030301010803" pitchFamily="18" charset="0"/>
              </a:rPr>
              <a:t>How will the project be scored?</a:t>
            </a:r>
          </a:p>
        </p:txBody>
      </p:sp>
      <p:sp>
        <p:nvSpPr>
          <p:cNvPr id="5" name="Control 1"/>
          <p:cNvSpPr>
            <a:spLocks noChangeArrowheads="1" noChangeShapeType="1"/>
          </p:cNvSpPr>
          <p:nvPr/>
        </p:nvSpPr>
        <p:spPr bwMode="auto">
          <a:xfrm>
            <a:off x="-958850" y="4254500"/>
            <a:ext cx="5541963" cy="2447925"/>
          </a:xfrm>
          <a:prstGeom prst="rect">
            <a:avLst/>
          </a:prstGeom>
          <a:noFill/>
          <a:ln>
            <a:noFill/>
          </a:ln>
          <a:effectLst/>
          <a:extLst>
            <a:ext uri="{91240B29-F687-4F45-9708-019B960494DF}">
              <a14:hiddenLine xmlns:a14="http://schemas.microsoft.com/office/drawing/2010/main" w="9525" algn="in">
                <a:no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endParaRPr lang="en-US"/>
          </a:p>
        </p:txBody>
      </p:sp>
      <p:sp>
        <p:nvSpPr>
          <p:cNvPr id="6" name="Title 2"/>
          <p:cNvSpPr txBox="1">
            <a:spLocks/>
          </p:cNvSpPr>
          <p:nvPr/>
        </p:nvSpPr>
        <p:spPr>
          <a:xfrm>
            <a:off x="228600" y="4254500"/>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3200" b="0" dirty="0">
                <a:solidFill>
                  <a:schemeClr val="tx1"/>
                </a:solidFill>
                <a:effectLst/>
                <a:latin typeface="Garamond" panose="02020404030301010803" pitchFamily="18" charset="0"/>
              </a:rPr>
              <a:t>Students can  have a maximum score of 32 points.</a:t>
            </a:r>
          </a:p>
        </p:txBody>
      </p:sp>
    </p:spTree>
    <p:extLst>
      <p:ext uri="{BB962C8B-B14F-4D97-AF65-F5344CB8AC3E}">
        <p14:creationId xmlns:p14="http://schemas.microsoft.com/office/powerpoint/2010/main" val="826085329"/>
      </p:ext>
    </p:extLst>
  </p:cSld>
  <p:clrMapOvr>
    <a:masterClrMapping/>
  </p:clrMapOvr>
  <p:transition spd="slow">
    <p:wheel spokes="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8229600" cy="990600"/>
          </a:xfrm>
        </p:spPr>
        <p:txBody>
          <a:bodyPr>
            <a:normAutofit/>
          </a:bodyPr>
          <a:lstStyle/>
          <a:p>
            <a:pPr>
              <a:defRPr/>
            </a:pPr>
            <a:r>
              <a:rPr lang="en-US" b="1" i="1" dirty="0">
                <a:solidFill>
                  <a:schemeClr val="accent1">
                    <a:lumMod val="75000"/>
                  </a:schemeClr>
                </a:solidFill>
              </a:rPr>
              <a:t>Personal Project rewards</a:t>
            </a:r>
            <a:endParaRPr lang="en-US" dirty="0">
              <a:solidFill>
                <a:schemeClr val="accent1">
                  <a:lumMod val="75000"/>
                </a:schemeClr>
              </a:solidFill>
            </a:endParaRPr>
          </a:p>
        </p:txBody>
      </p:sp>
      <p:sp>
        <p:nvSpPr>
          <p:cNvPr id="18435" name="Content Placeholder 4"/>
          <p:cNvSpPr>
            <a:spLocks noGrp="1"/>
          </p:cNvSpPr>
          <p:nvPr>
            <p:ph idx="1"/>
          </p:nvPr>
        </p:nvSpPr>
        <p:spPr>
          <a:xfrm>
            <a:off x="381000" y="1295400"/>
            <a:ext cx="8382000" cy="4449763"/>
          </a:xfrm>
        </p:spPr>
        <p:txBody>
          <a:bodyPr>
            <a:normAutofit/>
          </a:bodyPr>
          <a:lstStyle/>
          <a:p>
            <a:pPr lvl="1"/>
            <a:r>
              <a:rPr lang="en-US" altLang="en-US" sz="4000" dirty="0"/>
              <a:t>Grade in US History &amp; English class!</a:t>
            </a:r>
          </a:p>
          <a:p>
            <a:pPr lvl="1"/>
            <a:r>
              <a:rPr lang="en-US" altLang="en-US" sz="3000" dirty="0">
                <a:solidFill>
                  <a:schemeClr val="accent6">
                    <a:lumMod val="75000"/>
                  </a:schemeClr>
                </a:solidFill>
              </a:rPr>
              <a:t>Teacher recommendations!</a:t>
            </a:r>
          </a:p>
          <a:p>
            <a:pPr lvl="1"/>
            <a:r>
              <a:rPr lang="en-US" altLang="en-US" sz="4400" dirty="0"/>
              <a:t>Looks GREAT on High School Transcript!</a:t>
            </a:r>
          </a:p>
          <a:p>
            <a:pPr lvl="1"/>
            <a:r>
              <a:rPr lang="en-US" altLang="en-US" sz="3200" dirty="0">
                <a:solidFill>
                  <a:schemeClr val="accent6">
                    <a:lumMod val="75000"/>
                  </a:schemeClr>
                </a:solidFill>
              </a:rPr>
              <a:t>Showcase to friends, family &amp; community!</a:t>
            </a:r>
          </a:p>
          <a:p>
            <a:pPr lvl="1"/>
            <a:endParaRPr lang="en-US" altLang="en-US" sz="4400" dirty="0">
              <a:solidFill>
                <a:schemeClr val="bg1"/>
              </a:solidFill>
            </a:endParaRPr>
          </a:p>
          <a:p>
            <a:pPr>
              <a:buFont typeface="Wingdings" panose="05000000000000000000" pitchFamily="2" charset="2"/>
              <a:buNone/>
            </a:pPr>
            <a:endParaRPr lang="en-US" altLang="en-US" sz="6600" dirty="0">
              <a:solidFill>
                <a:schemeClr val="bg1"/>
              </a:solidFill>
            </a:endParaRPr>
          </a:p>
          <a:p>
            <a:pPr>
              <a:buFont typeface="Wingdings" panose="05000000000000000000" pitchFamily="2" charset="2"/>
              <a:buNone/>
            </a:pPr>
            <a:endParaRPr lang="en-US" altLang="en-US" sz="6600" dirty="0">
              <a:solidFill>
                <a:schemeClr val="bg1"/>
              </a:solidFill>
            </a:endParaRPr>
          </a:p>
        </p:txBody>
      </p:sp>
    </p:spTree>
    <p:extLst>
      <p:ext uri="{BB962C8B-B14F-4D97-AF65-F5344CB8AC3E}">
        <p14:creationId xmlns:p14="http://schemas.microsoft.com/office/powerpoint/2010/main" val="1858882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419600"/>
          </a:xfrm>
        </p:spPr>
        <p:txBody>
          <a:bodyPr>
            <a:noAutofit/>
          </a:bodyPr>
          <a:lstStyle/>
          <a:p>
            <a:r>
              <a:rPr lang="en-US" sz="3800" dirty="0">
                <a:latin typeface="Garamond" panose="02020404030301010803" pitchFamily="18" charset="0"/>
              </a:rPr>
              <a:t>This is an opportunity for students to show off their accomplishments to their friends, family, and community!</a:t>
            </a:r>
          </a:p>
          <a:p>
            <a:pPr lvl="1"/>
            <a:r>
              <a:rPr lang="en-US" sz="2600" dirty="0">
                <a:latin typeface="Garamond" panose="02020404030301010803" pitchFamily="18" charset="0"/>
              </a:rPr>
              <a:t>Invited will be Elementary &amp; Middle school feeders during day as well as Board members and District Personnel for evening!</a:t>
            </a:r>
          </a:p>
          <a:p>
            <a:pPr lvl="1"/>
            <a:r>
              <a:rPr lang="en-US" sz="2600" dirty="0">
                <a:latin typeface="Garamond" panose="02020404030301010803" pitchFamily="18" charset="0"/>
              </a:rPr>
              <a:t>They celebrate their accomplishments in MYP!</a:t>
            </a:r>
          </a:p>
          <a:p>
            <a:r>
              <a:rPr lang="en-US" sz="3800" dirty="0">
                <a:latin typeface="Garamond" panose="02020404030301010803" pitchFamily="18" charset="0"/>
              </a:rPr>
              <a:t>Attendance will be mandatory!  </a:t>
            </a:r>
            <a:r>
              <a:rPr lang="en-US" sz="3000" dirty="0">
                <a:latin typeface="Garamond" panose="02020404030301010803" pitchFamily="18" charset="0"/>
              </a:rPr>
              <a:t>They should want to show off your work!</a:t>
            </a:r>
          </a:p>
          <a:p>
            <a:pPr marL="109728" indent="0">
              <a:buNone/>
            </a:pPr>
            <a:endParaRPr lang="en-US" sz="3200" dirty="0">
              <a:latin typeface="Garamond" panose="02020404030301010803" pitchFamily="18" charset="0"/>
            </a:endParaRPr>
          </a:p>
          <a:p>
            <a:pPr marL="109728" indent="0">
              <a:buNone/>
            </a:pPr>
            <a:endParaRPr lang="en-US" sz="3200" dirty="0">
              <a:latin typeface="Garamond" panose="02020404030301010803" pitchFamily="18" charset="0"/>
            </a:endParaRPr>
          </a:p>
          <a:p>
            <a:endParaRPr lang="en-US" sz="3200" dirty="0">
              <a:latin typeface="Garamond" panose="02020404030301010803" pitchFamily="18" charset="0"/>
            </a:endParaRPr>
          </a:p>
        </p:txBody>
      </p:sp>
      <p:sp>
        <p:nvSpPr>
          <p:cNvPr id="3" name="Title 2"/>
          <p:cNvSpPr>
            <a:spLocks noGrp="1"/>
          </p:cNvSpPr>
          <p:nvPr>
            <p:ph type="title"/>
          </p:nvPr>
        </p:nvSpPr>
        <p:spPr>
          <a:xfrm>
            <a:off x="457200" y="274638"/>
            <a:ext cx="8229600" cy="868362"/>
          </a:xfrm>
        </p:spPr>
        <p:txBody>
          <a:bodyPr>
            <a:normAutofit/>
          </a:bodyPr>
          <a:lstStyle/>
          <a:p>
            <a:pPr algn="ctr"/>
            <a:r>
              <a:rPr lang="en-US" sz="4200" dirty="0">
                <a:latin typeface="Garamond" panose="02020404030301010803" pitchFamily="18" charset="0"/>
              </a:rPr>
              <a:t>Phase 5:  Exhibition Night</a:t>
            </a:r>
          </a:p>
        </p:txBody>
      </p:sp>
    </p:spTree>
    <p:extLst>
      <p:ext uri="{BB962C8B-B14F-4D97-AF65-F5344CB8AC3E}">
        <p14:creationId xmlns:p14="http://schemas.microsoft.com/office/powerpoint/2010/main" val="4193130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2895600"/>
          </a:xfrm>
        </p:spPr>
        <p:txBody>
          <a:bodyPr>
            <a:noAutofit/>
          </a:bodyPr>
          <a:lstStyle/>
          <a:p>
            <a:r>
              <a:rPr lang="en-US" sz="3800" dirty="0">
                <a:latin typeface="Garamond" panose="02020404030301010803" pitchFamily="18" charset="0"/>
              </a:rPr>
              <a:t>Exhibition Night will be:    </a:t>
            </a:r>
          </a:p>
          <a:p>
            <a:pPr marL="109728" indent="0" algn="ctr">
              <a:buNone/>
            </a:pPr>
            <a:endParaRPr lang="en-US" sz="2000" b="1" u="sng" dirty="0">
              <a:latin typeface="Garamond" panose="02020404030301010803" pitchFamily="18" charset="0"/>
            </a:endParaRPr>
          </a:p>
          <a:p>
            <a:pPr marL="109728" indent="0" algn="ctr">
              <a:buNone/>
            </a:pPr>
            <a:r>
              <a:rPr lang="en-US" sz="6600" b="1" u="sng" dirty="0">
                <a:latin typeface="Garamond" panose="02020404030301010803" pitchFamily="18" charset="0"/>
              </a:rPr>
              <a:t>Friday, March 20, 2020</a:t>
            </a:r>
          </a:p>
          <a:p>
            <a:pPr marL="109728" indent="0" algn="ctr">
              <a:buNone/>
            </a:pPr>
            <a:r>
              <a:rPr lang="en-US" sz="5500" dirty="0">
                <a:latin typeface="Garamond" panose="02020404030301010803" pitchFamily="18" charset="0"/>
              </a:rPr>
              <a:t>in Armory</a:t>
            </a:r>
          </a:p>
        </p:txBody>
      </p:sp>
      <p:sp>
        <p:nvSpPr>
          <p:cNvPr id="3" name="Title 2"/>
          <p:cNvSpPr>
            <a:spLocks noGrp="1"/>
          </p:cNvSpPr>
          <p:nvPr>
            <p:ph type="title"/>
          </p:nvPr>
        </p:nvSpPr>
        <p:spPr>
          <a:xfrm>
            <a:off x="457200" y="274638"/>
            <a:ext cx="8229600" cy="868362"/>
          </a:xfrm>
        </p:spPr>
        <p:txBody>
          <a:bodyPr>
            <a:normAutofit/>
          </a:bodyPr>
          <a:lstStyle/>
          <a:p>
            <a:pPr algn="ctr"/>
            <a:r>
              <a:rPr lang="en-US" sz="4200" dirty="0">
                <a:latin typeface="Garamond" panose="02020404030301010803" pitchFamily="18" charset="0"/>
              </a:rPr>
              <a:t>SAVE THE DATE!</a:t>
            </a:r>
          </a:p>
        </p:txBody>
      </p:sp>
    </p:spTree>
    <p:extLst>
      <p:ext uri="{BB962C8B-B14F-4D97-AF65-F5344CB8AC3E}">
        <p14:creationId xmlns:p14="http://schemas.microsoft.com/office/powerpoint/2010/main" val="9272869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Communicating with Parents	</a:t>
            </a:r>
          </a:p>
        </p:txBody>
      </p:sp>
      <p:sp>
        <p:nvSpPr>
          <p:cNvPr id="15363" name="Content Placeholder 2"/>
          <p:cNvSpPr>
            <a:spLocks noGrp="1"/>
          </p:cNvSpPr>
          <p:nvPr>
            <p:ph idx="1"/>
          </p:nvPr>
        </p:nvSpPr>
        <p:spPr>
          <a:xfrm>
            <a:off x="457200" y="1219200"/>
            <a:ext cx="8229600" cy="4525963"/>
          </a:xfrm>
        </p:spPr>
        <p:txBody>
          <a:bodyPr>
            <a:normAutofit fontScale="92500" lnSpcReduction="20000"/>
          </a:bodyPr>
          <a:lstStyle/>
          <a:p>
            <a:r>
              <a:rPr lang="en-US" altLang="en-US" dirty="0">
                <a:solidFill>
                  <a:schemeClr val="accent6">
                    <a:lumMod val="75000"/>
                  </a:schemeClr>
                </a:solidFill>
              </a:rPr>
              <a:t>The TJHS Mustang Messenger, (sent via email), and Family Engagement Nights are the main form of communication with parents for the Personal Project Initiation.</a:t>
            </a:r>
          </a:p>
          <a:p>
            <a:r>
              <a:rPr lang="en-US" altLang="en-US" dirty="0"/>
              <a:t>All dates for the project will be published on the school website calendar page.</a:t>
            </a:r>
          </a:p>
          <a:p>
            <a:r>
              <a:rPr lang="en-US" altLang="en-US" dirty="0">
                <a:solidFill>
                  <a:schemeClr val="accent6">
                    <a:lumMod val="75000"/>
                  </a:schemeClr>
                </a:solidFill>
              </a:rPr>
              <a:t>Since this is a Personal Project, students need personal responsibility.  We hope to foster personal responsibility through building relationships with advisees and supervisors.</a:t>
            </a:r>
          </a:p>
          <a:p>
            <a:r>
              <a:rPr lang="en-US" altLang="en-US" dirty="0"/>
              <a:t>Parental awareness is key to a successful project, not necessarily parental involvement. Signature pages may come home.</a:t>
            </a:r>
          </a:p>
          <a:p>
            <a:pPr>
              <a:buFont typeface="Wingdings 2" panose="05020102010507070707" pitchFamily="18" charset="2"/>
              <a:buNone/>
            </a:pPr>
            <a:endParaRPr lang="en-US" altLang="en-US" dirty="0"/>
          </a:p>
          <a:p>
            <a:endParaRPr lang="en-US" altLang="en-US" dirty="0"/>
          </a:p>
        </p:txBody>
      </p:sp>
    </p:spTree>
    <p:extLst>
      <p:ext uri="{BB962C8B-B14F-4D97-AF65-F5344CB8AC3E}">
        <p14:creationId xmlns:p14="http://schemas.microsoft.com/office/powerpoint/2010/main" val="21146125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parents support their student? </a:t>
            </a:r>
          </a:p>
        </p:txBody>
      </p:sp>
      <p:sp>
        <p:nvSpPr>
          <p:cNvPr id="3" name="Content Placeholder 2"/>
          <p:cNvSpPr>
            <a:spLocks noGrp="1"/>
          </p:cNvSpPr>
          <p:nvPr>
            <p:ph idx="1"/>
          </p:nvPr>
        </p:nvSpPr>
        <p:spPr/>
        <p:txBody>
          <a:bodyPr/>
          <a:lstStyle/>
          <a:p>
            <a:r>
              <a:rPr lang="en-US" dirty="0"/>
              <a:t>Discuss possible topics with your student</a:t>
            </a:r>
          </a:p>
          <a:p>
            <a:r>
              <a:rPr lang="en-US" dirty="0"/>
              <a:t>Know the final selected topic</a:t>
            </a:r>
          </a:p>
          <a:p>
            <a:r>
              <a:rPr lang="en-US" dirty="0"/>
              <a:t>Be aware of the due dates through English class &amp; History class.</a:t>
            </a:r>
          </a:p>
          <a:p>
            <a:r>
              <a:rPr lang="en-US" dirty="0"/>
              <a:t>Check in on progress</a:t>
            </a:r>
          </a:p>
          <a:p>
            <a:r>
              <a:rPr lang="en-US" dirty="0"/>
              <a:t>Read the process journal and report</a:t>
            </a:r>
          </a:p>
          <a:p>
            <a:r>
              <a:rPr lang="en-US" dirty="0"/>
              <a:t>Attend the showcase</a:t>
            </a:r>
          </a:p>
          <a:p>
            <a:endParaRPr lang="en-US" dirty="0"/>
          </a:p>
        </p:txBody>
      </p:sp>
    </p:spTree>
    <p:extLst>
      <p:ext uri="{BB962C8B-B14F-4D97-AF65-F5344CB8AC3E}">
        <p14:creationId xmlns:p14="http://schemas.microsoft.com/office/powerpoint/2010/main" val="4277995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304800"/>
            <a:ext cx="8229600" cy="457200"/>
          </a:xfrm>
        </p:spPr>
        <p:txBody>
          <a:bodyPr>
            <a:normAutofit fontScale="90000"/>
          </a:bodyPr>
          <a:lstStyle/>
          <a:p>
            <a:pPr eaLnBrk="1" hangingPunct="1"/>
            <a:r>
              <a:rPr lang="en-US" altLang="en-US"/>
              <a:t>FAQ</a:t>
            </a:r>
          </a:p>
        </p:txBody>
      </p:sp>
      <p:sp>
        <p:nvSpPr>
          <p:cNvPr id="18435" name="Content Placeholder 2"/>
          <p:cNvSpPr>
            <a:spLocks noGrp="1"/>
          </p:cNvSpPr>
          <p:nvPr>
            <p:ph idx="1"/>
          </p:nvPr>
        </p:nvSpPr>
        <p:spPr>
          <a:xfrm>
            <a:off x="457200" y="1248295"/>
            <a:ext cx="8229600" cy="5638800"/>
          </a:xfrm>
        </p:spPr>
        <p:txBody>
          <a:bodyPr>
            <a:normAutofit fontScale="85000" lnSpcReduction="20000"/>
          </a:bodyPr>
          <a:lstStyle/>
          <a:p>
            <a:pPr eaLnBrk="1" hangingPunct="1">
              <a:buFont typeface="Wingdings 2" panose="05020102010507070707" pitchFamily="18" charset="2"/>
              <a:buNone/>
            </a:pPr>
            <a:r>
              <a:rPr lang="en-US" altLang="en-US" sz="1400" dirty="0"/>
              <a:t>Q:  </a:t>
            </a:r>
            <a:r>
              <a:rPr lang="en-US" altLang="en-US" sz="1400" b="1" dirty="0"/>
              <a:t>What is the Personal Project?</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A: It’s a project that all students do in the 9</a:t>
            </a:r>
            <a:r>
              <a:rPr lang="en-US" altLang="en-US" sz="1400" baseline="30000" dirty="0"/>
              <a:t>th</a:t>
            </a:r>
            <a:r>
              <a:rPr lang="en-US" altLang="en-US" sz="1400" dirty="0"/>
              <a:t> and 10</a:t>
            </a:r>
            <a:r>
              <a:rPr lang="en-US" altLang="en-US" sz="1400" baseline="30000" dirty="0"/>
              <a:t>th</a:t>
            </a:r>
            <a:r>
              <a:rPr lang="en-US" altLang="en-US" sz="1400" dirty="0"/>
              <a:t>  grade.  Students get to choose exactly what they want to do.  It’s like a project fair that has more rigorous requirements than your average science fair.</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Q: </a:t>
            </a:r>
            <a:r>
              <a:rPr lang="en-US" altLang="en-US" sz="1400" b="1" dirty="0"/>
              <a:t>Does my student have to participate in this?</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A: Yes, it is a requirement for students to pass on through the 10</a:t>
            </a:r>
            <a:r>
              <a:rPr lang="en-US" altLang="en-US" sz="1400" baseline="30000" dirty="0"/>
              <a:t>th</a:t>
            </a:r>
            <a:r>
              <a:rPr lang="en-US" altLang="en-US" sz="1400" dirty="0"/>
              <a:t>  grade to the 11</a:t>
            </a:r>
            <a:r>
              <a:rPr lang="en-US" altLang="en-US" sz="1400" baseline="30000" dirty="0"/>
              <a:t>th</a:t>
            </a:r>
            <a:r>
              <a:rPr lang="en-US" altLang="en-US" sz="1400" dirty="0"/>
              <a:t> grade.  It is also a major grade in English Language Arts classes and World History classes.  It is not a graduation requirement because it is assessed in the 10</a:t>
            </a:r>
            <a:r>
              <a:rPr lang="en-US" altLang="en-US" sz="1400" baseline="30000" dirty="0"/>
              <a:t>th</a:t>
            </a:r>
            <a:r>
              <a:rPr lang="en-US" altLang="en-US" sz="1400" dirty="0"/>
              <a:t> grade. </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Q: </a:t>
            </a:r>
            <a:r>
              <a:rPr lang="en-US" altLang="en-US" sz="1400" b="1" dirty="0"/>
              <a:t>How can I help my student?</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A:  This is a self-directed project, so students do most of the work.  However, parents can and should facilitate their student’s success, whenever possible.  Good ways of doing this include driving students to interviews and meetings, facilitating interactions with mentors, and making sure that there is time at home dedicated to the process journal.</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Q: </a:t>
            </a:r>
            <a:r>
              <a:rPr lang="en-US" altLang="en-US" sz="1400" b="1" dirty="0"/>
              <a:t>What is exactly is involved in a process journal?</a:t>
            </a:r>
          </a:p>
          <a:p>
            <a:pPr eaLnBrk="1" hangingPunct="1">
              <a:buFont typeface="Wingdings 2" panose="05020102010507070707" pitchFamily="18" charset="2"/>
              <a:buNone/>
            </a:pPr>
            <a:endParaRPr lang="en-US" altLang="en-US" sz="1400" dirty="0"/>
          </a:p>
          <a:p>
            <a:pPr eaLnBrk="1" hangingPunct="1">
              <a:buFont typeface="Wingdings 2" panose="05020102010507070707" pitchFamily="18" charset="2"/>
              <a:buNone/>
            </a:pPr>
            <a:r>
              <a:rPr lang="en-US" altLang="en-US" sz="1400" dirty="0"/>
              <a:t>A:   Your student should be documenting his or her progress throughout the year with a process journal.  A process journal is a diary of steps that your student has completed and goals that your student has proposed.  A process journal also  includes  a superb proposal, source evaluation, meeting reflections &amp; outcomes, and photos</a:t>
            </a:r>
          </a:p>
          <a:p>
            <a:pPr eaLnBrk="1" hangingPunct="1">
              <a:buFont typeface="Wingdings 2" panose="05020102010507070707" pitchFamily="18" charset="2"/>
              <a:buNone/>
            </a:pPr>
            <a:endParaRPr lang="en-US" altLang="en-US" sz="1200" dirty="0"/>
          </a:p>
          <a:p>
            <a:pPr eaLnBrk="1" hangingPunct="1">
              <a:buFont typeface="Wingdings 2" panose="05020102010507070707" pitchFamily="18" charset="2"/>
              <a:buNone/>
            </a:pPr>
            <a:endParaRPr lang="en-US" altLang="en-US" sz="1200" dirty="0"/>
          </a:p>
          <a:p>
            <a:pPr eaLnBrk="1" hangingPunct="1">
              <a:buFont typeface="Wingdings 2" panose="05020102010507070707" pitchFamily="18" charset="2"/>
              <a:buNone/>
            </a:pPr>
            <a:endParaRPr lang="en-US" altLang="en-US" sz="1200" dirty="0"/>
          </a:p>
          <a:p>
            <a:pPr eaLnBrk="1" hangingPunct="1">
              <a:buFont typeface="Wingdings 2" panose="05020102010507070707" pitchFamily="18" charset="2"/>
              <a:buNone/>
            </a:pPr>
            <a:endParaRPr lang="en-US" altLang="en-US" dirty="0"/>
          </a:p>
          <a:p>
            <a:pPr eaLnBrk="1" hangingPunct="1">
              <a:buFont typeface="Wingdings 2" panose="05020102010507070707" pitchFamily="18" charset="2"/>
              <a:buNone/>
            </a:pPr>
            <a:r>
              <a:rPr lang="en-US" altLang="en-US" dirty="0"/>
              <a:t> </a:t>
            </a:r>
          </a:p>
        </p:txBody>
      </p:sp>
    </p:spTree>
    <p:extLst>
      <p:ext uri="{BB962C8B-B14F-4D97-AF65-F5344CB8AC3E}">
        <p14:creationId xmlns:p14="http://schemas.microsoft.com/office/powerpoint/2010/main" val="2783468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latin typeface="Garamond" panose="02020404030301010803" pitchFamily="18" charset="0"/>
              </a:rPr>
              <a:t>Organize charity events</a:t>
            </a:r>
          </a:p>
          <a:p>
            <a:r>
              <a:rPr lang="en-US" dirty="0">
                <a:latin typeface="Garamond" panose="02020404030301010803" pitchFamily="18" charset="0"/>
              </a:rPr>
              <a:t>Create websites on topics you feel are significant</a:t>
            </a:r>
          </a:p>
          <a:p>
            <a:r>
              <a:rPr lang="en-US" dirty="0">
                <a:latin typeface="Garamond" panose="02020404030301010803" pitchFamily="18" charset="0"/>
              </a:rPr>
              <a:t>Design 3 D models / products (like building a violin)</a:t>
            </a:r>
          </a:p>
          <a:p>
            <a:r>
              <a:rPr lang="en-US" dirty="0">
                <a:latin typeface="Garamond" panose="02020404030301010803" pitchFamily="18" charset="0"/>
              </a:rPr>
              <a:t>Create a video to share information or help with an issue</a:t>
            </a:r>
          </a:p>
          <a:p>
            <a:r>
              <a:rPr lang="en-US" dirty="0">
                <a:latin typeface="Garamond" panose="02020404030301010803" pitchFamily="18" charset="0"/>
              </a:rPr>
              <a:t>Paint a mural to increase awareness of an issue</a:t>
            </a:r>
          </a:p>
          <a:p>
            <a:r>
              <a:rPr lang="en-US" dirty="0">
                <a:latin typeface="Garamond" panose="02020404030301010803" pitchFamily="18" charset="0"/>
              </a:rPr>
              <a:t>Create a cookbook designed to help people eat more fruits and vegetables </a:t>
            </a:r>
          </a:p>
          <a:p>
            <a:r>
              <a:rPr lang="en-US" dirty="0">
                <a:latin typeface="Garamond" panose="02020404030301010803" pitchFamily="18" charset="0"/>
              </a:rPr>
              <a:t>Create a collection of poems or short stories</a:t>
            </a:r>
          </a:p>
          <a:p>
            <a:r>
              <a:rPr lang="en-US" dirty="0">
                <a:latin typeface="Garamond" panose="02020404030301010803" pitchFamily="18" charset="0"/>
              </a:rPr>
              <a:t>Fix a problem or make something better</a:t>
            </a:r>
          </a:p>
        </p:txBody>
      </p:sp>
      <p:sp>
        <p:nvSpPr>
          <p:cNvPr id="3" name="Title 2"/>
          <p:cNvSpPr>
            <a:spLocks noGrp="1"/>
          </p:cNvSpPr>
          <p:nvPr>
            <p:ph type="title"/>
          </p:nvPr>
        </p:nvSpPr>
        <p:spPr>
          <a:xfrm>
            <a:off x="0" y="274638"/>
            <a:ext cx="9144000" cy="1143000"/>
          </a:xfrm>
        </p:spPr>
        <p:txBody>
          <a:bodyPr>
            <a:noAutofit/>
          </a:bodyPr>
          <a:lstStyle/>
          <a:p>
            <a:pPr algn="ctr"/>
            <a:r>
              <a:rPr lang="en-US" sz="3400" dirty="0">
                <a:latin typeface="Garamond" panose="02020404030301010803" pitchFamily="18" charset="0"/>
              </a:rPr>
              <a:t>What sort of Personal Project CAN they do? </a:t>
            </a:r>
            <a:br>
              <a:rPr lang="en-US" sz="3400" dirty="0">
                <a:latin typeface="Garamond" panose="02020404030301010803" pitchFamily="18" charset="0"/>
              </a:rPr>
            </a:br>
            <a:r>
              <a:rPr lang="en-US" sz="3400" dirty="0">
                <a:latin typeface="Garamond" panose="02020404030301010803" pitchFamily="18" charset="0"/>
              </a:rPr>
              <a:t>(Whatever they can think of?)</a:t>
            </a:r>
          </a:p>
        </p:txBody>
      </p:sp>
    </p:spTree>
    <p:extLst>
      <p:ext uri="{BB962C8B-B14F-4D97-AF65-F5344CB8AC3E}">
        <p14:creationId xmlns:p14="http://schemas.microsoft.com/office/powerpoint/2010/main" val="3030713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85800"/>
            <a:ext cx="8229600" cy="1143000"/>
          </a:xfrm>
        </p:spPr>
        <p:txBody>
          <a:bodyPr>
            <a:normAutofit fontScale="90000"/>
          </a:bodyPr>
          <a:lstStyle/>
          <a:p>
            <a:pPr eaLnBrk="1" hangingPunct="1"/>
            <a:r>
              <a:rPr lang="en-US" altLang="en-US" sz="4100" dirty="0"/>
              <a:t>What </a:t>
            </a:r>
            <a:r>
              <a:rPr lang="en-US" altLang="en-US" dirty="0"/>
              <a:t>student’s can</a:t>
            </a:r>
            <a:r>
              <a:rPr lang="en-US" altLang="en-US" sz="4100" dirty="0"/>
              <a:t> </a:t>
            </a:r>
            <a:r>
              <a:rPr lang="en-US" altLang="en-US" dirty="0"/>
              <a:t>NOT do and will NOT</a:t>
            </a:r>
            <a:r>
              <a:rPr lang="en-US" altLang="en-US" sz="4100" dirty="0"/>
              <a:t> work</a:t>
            </a:r>
            <a:br>
              <a:rPr lang="en-US" altLang="en-US" sz="4100" dirty="0"/>
            </a:br>
            <a:endParaRPr lang="en-US" altLang="en-US" sz="4100" dirty="0"/>
          </a:p>
        </p:txBody>
      </p:sp>
      <p:sp>
        <p:nvSpPr>
          <p:cNvPr id="9219" name="Content Placeholder 2"/>
          <p:cNvSpPr>
            <a:spLocks noGrp="1"/>
          </p:cNvSpPr>
          <p:nvPr>
            <p:ph sz="quarter" idx="1"/>
          </p:nvPr>
        </p:nvSpPr>
        <p:spPr>
          <a:xfrm>
            <a:off x="457200" y="1828800"/>
            <a:ext cx="8229600" cy="4525963"/>
          </a:xfrm>
        </p:spPr>
        <p:txBody>
          <a:bodyPr/>
          <a:lstStyle/>
          <a:p>
            <a:pPr eaLnBrk="1" hangingPunct="1"/>
            <a:r>
              <a:rPr lang="en-US" altLang="en-US" dirty="0"/>
              <a:t>A copied and pasted cookbook found on the internet (</a:t>
            </a:r>
            <a:r>
              <a:rPr lang="en-US" altLang="en-US" dirty="0">
                <a:solidFill>
                  <a:srgbClr val="FF0000"/>
                </a:solidFill>
              </a:rPr>
              <a:t>no effort/possible plagiarism issues</a:t>
            </a:r>
            <a:r>
              <a:rPr lang="en-US" altLang="en-US" dirty="0"/>
              <a:t>)</a:t>
            </a:r>
          </a:p>
          <a:p>
            <a:pPr eaLnBrk="1" hangingPunct="1"/>
            <a:r>
              <a:rPr lang="en-US" altLang="en-US" dirty="0"/>
              <a:t>Find a way to solve the debt of  Tanzania (</a:t>
            </a:r>
            <a:r>
              <a:rPr lang="en-US" altLang="en-US" dirty="0">
                <a:solidFill>
                  <a:srgbClr val="FF0000"/>
                </a:solidFill>
              </a:rPr>
              <a:t>not accomplishable</a:t>
            </a:r>
            <a:r>
              <a:rPr lang="en-US" altLang="en-US" dirty="0"/>
              <a:t>)</a:t>
            </a:r>
          </a:p>
          <a:p>
            <a:pPr eaLnBrk="1" hangingPunct="1"/>
            <a:r>
              <a:rPr lang="en-US" altLang="en-US" dirty="0"/>
              <a:t>Find out about violence in sports (</a:t>
            </a:r>
            <a:r>
              <a:rPr lang="en-US" altLang="en-US" dirty="0">
                <a:solidFill>
                  <a:srgbClr val="FF0000"/>
                </a:solidFill>
              </a:rPr>
              <a:t>not specific enough</a:t>
            </a:r>
            <a:r>
              <a:rPr lang="en-US" altLang="en-US" dirty="0"/>
              <a:t>)</a:t>
            </a:r>
          </a:p>
          <a:p>
            <a:pPr eaLnBrk="1" hangingPunct="1"/>
            <a:r>
              <a:rPr lang="en-US" altLang="en-US" dirty="0"/>
              <a:t>Build a skateboard from parts that you can buy (</a:t>
            </a:r>
            <a:r>
              <a:rPr lang="en-US" altLang="en-US" dirty="0">
                <a:solidFill>
                  <a:srgbClr val="FF0000"/>
                </a:solidFill>
              </a:rPr>
              <a:t>too easily accomplished</a:t>
            </a:r>
            <a:r>
              <a:rPr lang="en-US" altLang="en-US" dirty="0"/>
              <a:t>).</a:t>
            </a:r>
          </a:p>
          <a:p>
            <a:pPr eaLnBrk="1" hangingPunct="1"/>
            <a:endParaRPr lang="en-US" altLang="en-US" dirty="0"/>
          </a:p>
          <a:p>
            <a:pPr eaLnBrk="1" hangingPunct="1">
              <a:buFont typeface="Wingdings 2" panose="05020102010507070707" pitchFamily="18" charset="2"/>
              <a:buNone/>
            </a:pPr>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270532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1066800" y="381000"/>
            <a:ext cx="7772400" cy="685800"/>
          </a:xfrm>
        </p:spPr>
        <p:txBody>
          <a:bodyPr>
            <a:normAutofit fontScale="90000"/>
          </a:bodyPr>
          <a:lstStyle/>
          <a:p>
            <a:pPr eaLnBrk="1" hangingPunct="1"/>
            <a:r>
              <a:rPr lang="en-US" altLang="en-US" sz="3600"/>
              <a:t>Awesome photos of REAL projects:</a:t>
            </a:r>
          </a:p>
        </p:txBody>
      </p:sp>
      <p:pic>
        <p:nvPicPr>
          <p:cNvPr id="11267" name="Picture 6" descr="P101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95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7" descr="P10100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795713"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1"/>
          <p:cNvSpPr>
            <a:spLocks noChangeArrowheads="1"/>
          </p:cNvSpPr>
          <p:nvPr/>
        </p:nvSpPr>
        <p:spPr bwMode="auto">
          <a:xfrm>
            <a:off x="914400" y="1316038"/>
            <a:ext cx="411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a:t>Building a full-scale Inuit Kayak out of wood, w/o using glue or metal</a:t>
            </a:r>
          </a:p>
        </p:txBody>
      </p:sp>
    </p:spTree>
    <p:extLst>
      <p:ext uri="{BB962C8B-B14F-4D97-AF65-F5344CB8AC3E}">
        <p14:creationId xmlns:p14="http://schemas.microsoft.com/office/powerpoint/2010/main" val="2197131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81000"/>
            <a:ext cx="7772400" cy="685800"/>
          </a:xfrm>
        </p:spPr>
        <p:txBody>
          <a:bodyPr>
            <a:normAutofit fontScale="90000"/>
          </a:bodyPr>
          <a:lstStyle/>
          <a:p>
            <a:pPr eaLnBrk="1" hangingPunct="1"/>
            <a:r>
              <a:rPr lang="en-US" altLang="en-US" sz="3600"/>
              <a:t>Awesome photos of REAL projects:</a:t>
            </a:r>
          </a:p>
        </p:txBody>
      </p:sp>
      <p:pic>
        <p:nvPicPr>
          <p:cNvPr id="12291" name="Picture 5" descr="Billy Matthews Personal Pro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950913"/>
            <a:ext cx="3948113"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1"/>
          <p:cNvSpPr>
            <a:spLocks noChangeArrowheads="1"/>
          </p:cNvSpPr>
          <p:nvPr/>
        </p:nvSpPr>
        <p:spPr bwMode="auto">
          <a:xfrm>
            <a:off x="1028700" y="2667000"/>
            <a:ext cx="220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r>
              <a:rPr lang="en-US" altLang="en-US"/>
              <a:t>Building a piece of furniture out of wood</a:t>
            </a:r>
          </a:p>
        </p:txBody>
      </p:sp>
    </p:spTree>
    <p:extLst>
      <p:ext uri="{BB962C8B-B14F-4D97-AF65-F5344CB8AC3E}">
        <p14:creationId xmlns:p14="http://schemas.microsoft.com/office/powerpoint/2010/main" val="3771792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66800" y="381000"/>
            <a:ext cx="7772400" cy="685800"/>
          </a:xfrm>
        </p:spPr>
        <p:txBody>
          <a:bodyPr>
            <a:normAutofit fontScale="90000"/>
          </a:bodyPr>
          <a:lstStyle/>
          <a:p>
            <a:pPr eaLnBrk="1" hangingPunct="1"/>
            <a:r>
              <a:rPr lang="en-US" altLang="en-US" sz="3600"/>
              <a:t>Awesome photos of REAL projects:</a:t>
            </a:r>
          </a:p>
        </p:txBody>
      </p:sp>
      <p:pic>
        <p:nvPicPr>
          <p:cNvPr id="13315" name="Picture 4" descr="chocmoussec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chocolate_desse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67100"/>
            <a:ext cx="4064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1"/>
          <p:cNvSpPr>
            <a:spLocks noChangeArrowheads="1"/>
          </p:cNvSpPr>
          <p:nvPr/>
        </p:nvSpPr>
        <p:spPr bwMode="auto">
          <a:xfrm>
            <a:off x="4976813" y="1676400"/>
            <a:ext cx="45720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Narrow" panose="020B0606020202030204" pitchFamily="34" charset="0"/>
              </a:defRPr>
            </a:lvl1pPr>
            <a:lvl2pPr marL="742950" indent="-285750">
              <a:defRPr sz="2400">
                <a:solidFill>
                  <a:schemeClr val="tx1"/>
                </a:solidFill>
                <a:latin typeface="Arial Narrow" panose="020B0606020202030204" pitchFamily="34" charset="0"/>
              </a:defRPr>
            </a:lvl2pPr>
            <a:lvl3pPr marL="1143000" indent="-228600">
              <a:defRPr sz="2400">
                <a:solidFill>
                  <a:schemeClr val="tx1"/>
                </a:solidFill>
                <a:latin typeface="Arial Narrow" panose="020B0606020202030204" pitchFamily="34" charset="0"/>
              </a:defRPr>
            </a:lvl3pPr>
            <a:lvl4pPr marL="1600200" indent="-228600">
              <a:defRPr sz="2400">
                <a:solidFill>
                  <a:schemeClr val="tx1"/>
                </a:solidFill>
                <a:latin typeface="Arial Narrow" panose="020B0606020202030204" pitchFamily="34" charset="0"/>
              </a:defRPr>
            </a:lvl4pPr>
            <a:lvl5pPr marL="2057400" indent="-228600">
              <a:defRPr sz="2400">
                <a:solidFill>
                  <a:schemeClr val="tx1"/>
                </a:solidFill>
                <a:latin typeface="Arial Narrow" panose="020B0606020202030204" pitchFamily="34" charset="0"/>
              </a:defRPr>
            </a:lvl5pPr>
            <a:lvl6pPr marL="2514600" indent="-228600" eaLnBrk="0" fontAlgn="base" hangingPunct="0">
              <a:spcBef>
                <a:spcPct val="0"/>
              </a:spcBef>
              <a:spcAft>
                <a:spcPct val="0"/>
              </a:spcAft>
              <a:defRPr sz="2400">
                <a:solidFill>
                  <a:schemeClr val="tx1"/>
                </a:solidFill>
                <a:latin typeface="Arial Narrow" panose="020B0606020202030204" pitchFamily="34" charset="0"/>
              </a:defRPr>
            </a:lvl6pPr>
            <a:lvl7pPr marL="2971800" indent="-228600" eaLnBrk="0" fontAlgn="base" hangingPunct="0">
              <a:spcBef>
                <a:spcPct val="0"/>
              </a:spcBef>
              <a:spcAft>
                <a:spcPct val="0"/>
              </a:spcAft>
              <a:defRPr sz="2400">
                <a:solidFill>
                  <a:schemeClr val="tx1"/>
                </a:solidFill>
                <a:latin typeface="Arial Narrow" panose="020B0606020202030204" pitchFamily="34" charset="0"/>
              </a:defRPr>
            </a:lvl7pPr>
            <a:lvl8pPr marL="3429000" indent="-228600" eaLnBrk="0" fontAlgn="base" hangingPunct="0">
              <a:spcBef>
                <a:spcPct val="0"/>
              </a:spcBef>
              <a:spcAft>
                <a:spcPct val="0"/>
              </a:spcAft>
              <a:defRPr sz="2400">
                <a:solidFill>
                  <a:schemeClr val="tx1"/>
                </a:solidFill>
                <a:latin typeface="Arial Narrow" panose="020B0606020202030204" pitchFamily="34" charset="0"/>
              </a:defRPr>
            </a:lvl8pPr>
            <a:lvl9pPr marL="3886200" indent="-228600" eaLnBrk="0" fontAlgn="base" hangingPunct="0">
              <a:spcBef>
                <a:spcPct val="0"/>
              </a:spcBef>
              <a:spcAft>
                <a:spcPct val="0"/>
              </a:spcAft>
              <a:defRPr sz="2400">
                <a:solidFill>
                  <a:schemeClr val="tx1"/>
                </a:solidFill>
                <a:latin typeface="Arial Narrow" panose="020B0606020202030204" pitchFamily="34" charset="0"/>
              </a:defRPr>
            </a:lvl9pPr>
          </a:lstStyle>
          <a:p>
            <a:pPr eaLnBrk="1" hangingPunct="1">
              <a:lnSpc>
                <a:spcPct val="90000"/>
              </a:lnSpc>
            </a:pPr>
            <a:r>
              <a:rPr lang="en-US" altLang="en-US"/>
              <a:t>Learning how to cook gourmet chocolate desserts</a:t>
            </a:r>
          </a:p>
        </p:txBody>
      </p:sp>
    </p:spTree>
    <p:extLst>
      <p:ext uri="{BB962C8B-B14F-4D97-AF65-F5344CB8AC3E}">
        <p14:creationId xmlns:p14="http://schemas.microsoft.com/office/powerpoint/2010/main" val="3232033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3727</TotalTime>
  <Words>2533</Words>
  <Application>Microsoft Office PowerPoint</Application>
  <PresentationFormat>On-screen Show (4:3)</PresentationFormat>
  <Paragraphs>360</Paragraphs>
  <Slides>49</Slides>
  <Notes>36</Notes>
  <HiddenSlides>0</HiddenSlides>
  <MMClips>2</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49</vt:i4>
      </vt:variant>
    </vt:vector>
  </HeadingPairs>
  <TitlesOfParts>
    <vt:vector size="65" baseType="lpstr">
      <vt:lpstr>&amp;quot</vt:lpstr>
      <vt:lpstr>Arial</vt:lpstr>
      <vt:lpstr>Arial Narrow</vt:lpstr>
      <vt:lpstr>Calibri</vt:lpstr>
      <vt:lpstr>Caveat</vt:lpstr>
      <vt:lpstr>Garamond</vt:lpstr>
      <vt:lpstr>Lobster</vt:lpstr>
      <vt:lpstr>Lucida Sans Unicode</vt:lpstr>
      <vt:lpstr>Oswald</vt:lpstr>
      <vt:lpstr>Pacifico</vt:lpstr>
      <vt:lpstr>Times New Roman</vt:lpstr>
      <vt:lpstr>Verdana</vt:lpstr>
      <vt:lpstr>Wingdings</vt:lpstr>
      <vt:lpstr>Wingdings 2</vt:lpstr>
      <vt:lpstr>Wingdings 3</vt:lpstr>
      <vt:lpstr>Concourse</vt:lpstr>
      <vt:lpstr>Personal Project:</vt:lpstr>
      <vt:lpstr>OBJECTIVE  THE BASICS…  -What is the Personal Project?  -What do I have to do?</vt:lpstr>
      <vt:lpstr>What is the Personal Project?</vt:lpstr>
      <vt:lpstr>PowerPoint Presentation</vt:lpstr>
      <vt:lpstr>What sort of Personal Project CAN they do?  (Whatever they can think of?)</vt:lpstr>
      <vt:lpstr>What student’s can NOT do and will NOT work </vt:lpstr>
      <vt:lpstr>Awesome photos of REAL projects:</vt:lpstr>
      <vt:lpstr>Awesome photos of REAL projects:</vt:lpstr>
      <vt:lpstr>Awesome photos of REAL projects:</vt:lpstr>
      <vt:lpstr>Awesome photos of REAL projects:</vt:lpstr>
      <vt:lpstr>PowerPoint Presentation</vt:lpstr>
      <vt:lpstr>PowerPoint Presentation</vt:lpstr>
      <vt:lpstr>PowerPoint Presentation</vt:lpstr>
      <vt:lpstr>WHY do we do the Personal Project?</vt:lpstr>
      <vt:lpstr>Why do students like the Personal Project?</vt:lpstr>
      <vt:lpstr>General Parameters of the Project  </vt:lpstr>
      <vt:lpstr>General Parameters of the Project  (What students HAVE to do…)</vt:lpstr>
      <vt:lpstr>PowerPoint Presentation</vt:lpstr>
      <vt:lpstr>ATL SKILLS (important!)</vt:lpstr>
      <vt:lpstr>PowerPoint Presentation</vt:lpstr>
      <vt:lpstr> A PRODUCT OR OUTCOME </vt:lpstr>
      <vt:lpstr>The Process Journal</vt:lpstr>
      <vt:lpstr>Process Journal: Criterion B</vt:lpstr>
      <vt:lpstr>Process Journal: Criterion C</vt:lpstr>
      <vt:lpstr>The Process Journal</vt:lpstr>
      <vt:lpstr> The REPORT </vt:lpstr>
      <vt:lpstr> The REPORT </vt:lpstr>
      <vt:lpstr>THE PHASES OF THE PROJECT…  </vt:lpstr>
      <vt:lpstr>Phase 1: Topic, Goal, Product/ Outcome, Global Context, Begin Process Journal Entries, Supervisor</vt:lpstr>
      <vt:lpstr>Samples of highly challenging goals</vt:lpstr>
      <vt:lpstr>Global Contexts: Choose only ONE!</vt:lpstr>
      <vt:lpstr>PowerPoint Presentation</vt:lpstr>
      <vt:lpstr>PowerPoint Presentation</vt:lpstr>
      <vt:lpstr>Phase 2:  The Plan of Action,  Begin the Research, Criteria</vt:lpstr>
      <vt:lpstr>What Students Should Keep in Mind  Through the ENTIRE Project</vt:lpstr>
      <vt:lpstr>Supervisor</vt:lpstr>
      <vt:lpstr>THE IB LEARNER PROFILE</vt:lpstr>
      <vt:lpstr>ACADEMIC HONESTY</vt:lpstr>
      <vt:lpstr>Phase 3:  Product / Outcome  &amp; Project Report</vt:lpstr>
      <vt:lpstr>Assessment Criteria</vt:lpstr>
      <vt:lpstr>Phase 4:  The Assessment</vt:lpstr>
      <vt:lpstr>Is help available if students get stuck?</vt:lpstr>
      <vt:lpstr>How will the project be scored?</vt:lpstr>
      <vt:lpstr>Personal Project rewards</vt:lpstr>
      <vt:lpstr>Phase 5:  Exhibition Night</vt:lpstr>
      <vt:lpstr>SAVE THE DATE!</vt:lpstr>
      <vt:lpstr>Communicating with Parents </vt:lpstr>
      <vt:lpstr>How can parents support their student? </vt:lpstr>
      <vt:lpstr>FAQ</vt:lpstr>
    </vt:vector>
  </TitlesOfParts>
  <Company>Cabarrus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Project</dc:title>
  <dc:creator>Windows User</dc:creator>
  <cp:lastModifiedBy>Love, Jennifer R</cp:lastModifiedBy>
  <cp:revision>112</cp:revision>
  <cp:lastPrinted>2018-08-06T12:24:03Z</cp:lastPrinted>
  <dcterms:created xsi:type="dcterms:W3CDTF">2013-09-16T18:38:54Z</dcterms:created>
  <dcterms:modified xsi:type="dcterms:W3CDTF">2019-09-03T13:35:16Z</dcterms:modified>
</cp:coreProperties>
</file>